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gWIhpS2l+O0ljDXseV/m4YbOhAV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3" name="Zara Weijer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10-06T10:15:02.922">
    <p:pos x="3224" y="-218"/>
    <p:text>Film Daphne Jurriens</p:text>
    <p:extLst>
      <p:ext uri="{C676402C-5697-4E1C-873F-D02D1690AC5C}">
        <p15:threadingInfo timeZoneBias="0"/>
      </p:ext>
      <p:ext uri="http://customooxmlschemas.google.com/">
        <go:slidesCustomData xmlns:go="http://customooxmlschemas.google.com/" commentPostId="AAAAhl2Cdrw"/>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2-10-06T10:22:35.513">
    <p:pos x="844" y="1266"/>
    <p:text>films Monster nemen en Planktonnet maken van Wim van Egmond</p:text>
    <p:extLst>
      <p:ext uri="{C676402C-5697-4E1C-873F-D02D1690AC5C}">
        <p15:threadingInfo timeZoneBias="0"/>
      </p:ext>
      <p:ext uri="http://customooxmlschemas.google.com/">
        <go:slidesCustomData xmlns:go="http://customooxmlschemas.google.com/" commentPostId="AAAAhl2Cdr0"/>
      </p:ext>
    </p:extLs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2-10-06T10:25:20.867">
    <p:pos x="781" y="1251"/>
    <p:text>Een van de films van Henrike Scholten</p:text>
    <p:extLst>
      <p:ext uri="{C676402C-5697-4E1C-873F-D02D1690AC5C}">
        <p15:threadingInfo timeZoneBias="0"/>
      </p:ext>
      <p:ext uri="http://customooxmlschemas.google.com/">
        <go:slidesCustomData xmlns:go="http://customooxmlschemas.google.com/" commentPostId="AAAAhl2Cdr4"/>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620095df15_0_20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1620095df15_0_2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620095df1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g1620095df1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620095df15_0_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6" name="Google Shape;116;g1620095df15_0_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620095df15_0_1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g1620095df15_0_1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620095df15_0_19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1620095df15_0_19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5" name="Shape 15"/>
        <p:cNvGrpSpPr/>
        <p:nvPr/>
      </p:nvGrpSpPr>
      <p:grpSpPr>
        <a:xfrm>
          <a:off x="0" y="0"/>
          <a:ext cx="0" cy="0"/>
          <a:chOff x="0" y="0"/>
          <a:chExt cx="0" cy="0"/>
        </a:xfrm>
      </p:grpSpPr>
      <p:sp>
        <p:nvSpPr>
          <p:cNvPr id="16" name="Google Shape;16;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verticale tekst" type="vertTx">
  <p:cSld name="VERTICAL_TEXT">
    <p:spTree>
      <p:nvGrpSpPr>
        <p:cNvPr id="72" name="Shape 72"/>
        <p:cNvGrpSpPr/>
        <p:nvPr/>
      </p:nvGrpSpPr>
      <p:grpSpPr>
        <a:xfrm>
          <a:off x="0" y="0"/>
          <a:ext cx="0" cy="0"/>
          <a:chOff x="0" y="0"/>
          <a:chExt cx="0" cy="0"/>
        </a:xfrm>
      </p:grpSpPr>
      <p:sp>
        <p:nvSpPr>
          <p:cNvPr id="73" name="Google Shape;73;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e titel en tekst" type="vertTitleAndTx">
  <p:cSld name="VERTICAL_TITLE_AND_VERTICAL_TEXT">
    <p:spTree>
      <p:nvGrpSpPr>
        <p:cNvPr id="78" name="Shape 78"/>
        <p:cNvGrpSpPr/>
        <p:nvPr/>
      </p:nvGrpSpPr>
      <p:grpSpPr>
        <a:xfrm>
          <a:off x="0" y="0"/>
          <a:ext cx="0" cy="0"/>
          <a:chOff x="0" y="0"/>
          <a:chExt cx="0" cy="0"/>
        </a:xfrm>
      </p:grpSpPr>
      <p:sp>
        <p:nvSpPr>
          <p:cNvPr id="79" name="Google Shape;79;p2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21" name="Shape 21"/>
        <p:cNvGrpSpPr/>
        <p:nvPr/>
      </p:nvGrpSpPr>
      <p:grpSpPr>
        <a:xfrm>
          <a:off x="0" y="0"/>
          <a:ext cx="0" cy="0"/>
          <a:chOff x="0" y="0"/>
          <a:chExt cx="0" cy="0"/>
        </a:xfrm>
      </p:grpSpPr>
      <p:sp>
        <p:nvSpPr>
          <p:cNvPr id="22" name="Google Shape;2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27" name="Shape 27"/>
        <p:cNvGrpSpPr/>
        <p:nvPr/>
      </p:nvGrpSpPr>
      <p:grpSpPr>
        <a:xfrm>
          <a:off x="0" y="0"/>
          <a:ext cx="0" cy="0"/>
          <a:chOff x="0" y="0"/>
          <a:chExt cx="0" cy="0"/>
        </a:xfrm>
      </p:grpSpPr>
      <p:sp>
        <p:nvSpPr>
          <p:cNvPr id="28" name="Google Shape;28;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33" name="Shape 33"/>
        <p:cNvGrpSpPr/>
        <p:nvPr/>
      </p:nvGrpSpPr>
      <p:grpSpPr>
        <a:xfrm>
          <a:off x="0" y="0"/>
          <a:ext cx="0" cy="0"/>
          <a:chOff x="0" y="0"/>
          <a:chExt cx="0" cy="0"/>
        </a:xfrm>
      </p:grpSpPr>
      <p:sp>
        <p:nvSpPr>
          <p:cNvPr id="34" name="Google Shape;3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elijking" type="twoTxTwoObj">
  <p:cSld name="TWO_OBJECTS_WITH_TEXT">
    <p:spTree>
      <p:nvGrpSpPr>
        <p:cNvPr id="40" name="Shape 40"/>
        <p:cNvGrpSpPr/>
        <p:nvPr/>
      </p:nvGrpSpPr>
      <p:grpSpPr>
        <a:xfrm>
          <a:off x="0" y="0"/>
          <a:ext cx="0" cy="0"/>
          <a:chOff x="0" y="0"/>
          <a:chExt cx="0" cy="0"/>
        </a:xfrm>
      </p:grpSpPr>
      <p:sp>
        <p:nvSpPr>
          <p:cNvPr id="41" name="Google Shape;41;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49" name="Shape 49"/>
        <p:cNvGrpSpPr/>
        <p:nvPr/>
      </p:nvGrpSpPr>
      <p:grpSpPr>
        <a:xfrm>
          <a:off x="0" y="0"/>
          <a:ext cx="0" cy="0"/>
          <a:chOff x="0" y="0"/>
          <a:chExt cx="0" cy="0"/>
        </a:xfrm>
      </p:grpSpPr>
      <p:sp>
        <p:nvSpPr>
          <p:cNvPr id="50" name="Google Shape;5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54" name="Shape 54"/>
        <p:cNvGrpSpPr/>
        <p:nvPr/>
      </p:nvGrpSpPr>
      <p:grpSpPr>
        <a:xfrm>
          <a:off x="0" y="0"/>
          <a:ext cx="0" cy="0"/>
          <a:chOff x="0" y="0"/>
          <a:chExt cx="0" cy="0"/>
        </a:xfrm>
      </p:grpSpPr>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met bijschrift" type="objTx">
  <p:cSld name="OBJECT_WITH_CAPTION_TEXT">
    <p:spTree>
      <p:nvGrpSpPr>
        <p:cNvPr id="58" name="Shape 58"/>
        <p:cNvGrpSpPr/>
        <p:nvPr/>
      </p:nvGrpSpPr>
      <p:grpSpPr>
        <a:xfrm>
          <a:off x="0" y="0"/>
          <a:ext cx="0" cy="0"/>
          <a:chOff x="0" y="0"/>
          <a:chExt cx="0" cy="0"/>
        </a:xfrm>
      </p:grpSpPr>
      <p:sp>
        <p:nvSpPr>
          <p:cNvPr id="59" name="Google Shape;59;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type="picTx">
  <p:cSld name="PICTURE_WITH_CAPTION_TEXT">
    <p:spTree>
      <p:nvGrpSpPr>
        <p:cNvPr id="65" name="Shape 65"/>
        <p:cNvGrpSpPr/>
        <p:nvPr/>
      </p:nvGrpSpPr>
      <p:grpSpPr>
        <a:xfrm>
          <a:off x="0" y="0"/>
          <a:ext cx="0" cy="0"/>
          <a:chOff x="0" y="0"/>
          <a:chExt cx="0" cy="0"/>
        </a:xfrm>
      </p:grpSpPr>
      <p:sp>
        <p:nvSpPr>
          <p:cNvPr id="66" name="Google Shape;66;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3"/>
          <p:cNvSpPr/>
          <p:nvPr>
            <p:ph idx="2" type="pic"/>
          </p:nvPr>
        </p:nvSpPr>
        <p:spPr>
          <a:xfrm>
            <a:off x="5183188" y="987425"/>
            <a:ext cx="6172200" cy="4873625"/>
          </a:xfrm>
          <a:prstGeom prst="rect">
            <a:avLst/>
          </a:prstGeom>
          <a:noFill/>
          <a:ln>
            <a:noFill/>
          </a:ln>
        </p:spPr>
      </p:sp>
      <p:sp>
        <p:nvSpPr>
          <p:cNvPr id="68" name="Google Shape;68;p2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comments" Target="../comments/commen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comments" Target="../comments/commen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00" scaled="0"/>
        </a:gradFill>
      </p:bgPr>
    </p:bg>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2016967"/>
            <a:ext cx="9144000" cy="2387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2E33E"/>
              </a:buClr>
              <a:buSzPts val="4800"/>
              <a:buFont typeface="Calibri"/>
              <a:buNone/>
            </a:pPr>
            <a:r>
              <a:rPr b="1" lang="en-US" sz="4800">
                <a:solidFill>
                  <a:srgbClr val="F2E33E"/>
                </a:solidFill>
                <a:latin typeface="Calibri"/>
                <a:ea typeface="Calibri"/>
                <a:cs typeface="Calibri"/>
                <a:sym typeface="Calibri"/>
              </a:rPr>
              <a:t>We gaan op ontdekkingsreis naar het onzichtbare!</a:t>
            </a:r>
            <a:endParaRPr b="1" sz="4800">
              <a:solidFill>
                <a:srgbClr val="F2E33E"/>
              </a:solidFill>
              <a:latin typeface="Calibri"/>
              <a:ea typeface="Calibri"/>
              <a:cs typeface="Calibri"/>
              <a:sym typeface="Calibri"/>
            </a:endParaRPr>
          </a:p>
        </p:txBody>
      </p:sp>
      <p:cxnSp>
        <p:nvCxnSpPr>
          <p:cNvPr id="89" name="Google Shape;89;p1"/>
          <p:cNvCxnSpPr/>
          <p:nvPr/>
        </p:nvCxnSpPr>
        <p:spPr>
          <a:xfrm>
            <a:off x="1635109" y="4376529"/>
            <a:ext cx="5382798" cy="0"/>
          </a:xfrm>
          <a:prstGeom prst="straightConnector1">
            <a:avLst/>
          </a:prstGeom>
          <a:noFill/>
          <a:ln cap="flat" cmpd="sng" w="47625">
            <a:solidFill>
              <a:schemeClr val="lt1"/>
            </a:solidFill>
            <a:prstDash val="solid"/>
            <a:miter lim="800000"/>
            <a:headEnd len="sm" w="sm" type="none"/>
            <a:tailEnd len="sm" w="sm" type="none"/>
          </a:ln>
        </p:spPr>
      </p:cxnSp>
      <p:pic>
        <p:nvPicPr>
          <p:cNvPr id="90" name="Google Shape;90;p1"/>
          <p:cNvPicPr preferRelativeResize="0"/>
          <p:nvPr/>
        </p:nvPicPr>
        <p:blipFill rotWithShape="1">
          <a:blip r:embed="rId3">
            <a:alphaModFix/>
          </a:blip>
          <a:srcRect b="0" l="0" r="0" t="0"/>
          <a:stretch/>
        </p:blipFill>
        <p:spPr>
          <a:xfrm>
            <a:off x="339995" y="128910"/>
            <a:ext cx="3152481" cy="26276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00" scaled="0"/>
        </a:gradFill>
      </p:bgPr>
    </p:bg>
    <p:spTree>
      <p:nvGrpSpPr>
        <p:cNvPr id="172" name="Shape 172"/>
        <p:cNvGrpSpPr/>
        <p:nvPr/>
      </p:nvGrpSpPr>
      <p:grpSpPr>
        <a:xfrm>
          <a:off x="0" y="0"/>
          <a:ext cx="0" cy="0"/>
          <a:chOff x="0" y="0"/>
          <a:chExt cx="0" cy="0"/>
        </a:xfrm>
      </p:grpSpPr>
      <p:sp>
        <p:nvSpPr>
          <p:cNvPr id="173" name="Google Shape;173;p9"/>
          <p:cNvSpPr txBox="1"/>
          <p:nvPr>
            <p:ph type="ctrTitle"/>
          </p:nvPr>
        </p:nvSpPr>
        <p:spPr>
          <a:xfrm>
            <a:off x="2936891" y="310807"/>
            <a:ext cx="8689052" cy="756744"/>
          </a:xfrm>
          <a:prstGeom prst="rect">
            <a:avLst/>
          </a:prstGeom>
          <a:noFill/>
          <a:ln>
            <a:noFill/>
          </a:ln>
        </p:spPr>
        <p:txBody>
          <a:bodyPr anchorCtr="0" anchor="b" bIns="45700" lIns="91425" spcFirstLastPara="1" rIns="91425" wrap="square" tIns="45700">
            <a:normAutofit fontScale="90000"/>
          </a:bodyPr>
          <a:lstStyle/>
          <a:p>
            <a:pPr indent="0" lvl="0" marL="0" rtl="0" algn="r">
              <a:lnSpc>
                <a:spcPct val="90000"/>
              </a:lnSpc>
              <a:spcBef>
                <a:spcPts val="0"/>
              </a:spcBef>
              <a:spcAft>
                <a:spcPts val="0"/>
              </a:spcAft>
              <a:buClr>
                <a:srgbClr val="F2E33E"/>
              </a:buClr>
              <a:buSzPct val="100000"/>
              <a:buFont typeface="Calibri"/>
              <a:buNone/>
            </a:pPr>
            <a:r>
              <a:rPr b="1" lang="en-US" sz="3600">
                <a:solidFill>
                  <a:srgbClr val="F2E33E"/>
                </a:solidFill>
              </a:rPr>
              <a:t>Opdracht onderzoek doen en documenteren</a:t>
            </a:r>
            <a:endParaRPr b="1" sz="3600">
              <a:solidFill>
                <a:srgbClr val="F2E33E"/>
              </a:solidFill>
            </a:endParaRPr>
          </a:p>
          <a:p>
            <a:pPr indent="0" lvl="0" marL="0" rtl="0" algn="r">
              <a:lnSpc>
                <a:spcPct val="90000"/>
              </a:lnSpc>
              <a:spcBef>
                <a:spcPts val="0"/>
              </a:spcBef>
              <a:spcAft>
                <a:spcPts val="0"/>
              </a:spcAft>
              <a:buClr>
                <a:srgbClr val="F2E33E"/>
              </a:buClr>
              <a:buSzPct val="100000"/>
              <a:buFont typeface="Calibri"/>
              <a:buNone/>
            </a:pPr>
            <a:r>
              <a:rPr b="1" lang="en-US" sz="3600">
                <a:solidFill>
                  <a:srgbClr val="F2E33E"/>
                </a:solidFill>
                <a:latin typeface="Calibri"/>
                <a:ea typeface="Calibri"/>
                <a:cs typeface="Calibri"/>
                <a:sym typeface="Calibri"/>
              </a:rPr>
              <a:t>Jouw onderzoek in woorden en in beelden</a:t>
            </a:r>
            <a:endParaRPr b="1" sz="3600">
              <a:solidFill>
                <a:srgbClr val="F2E33E"/>
              </a:solidFill>
              <a:latin typeface="Calibri"/>
              <a:ea typeface="Calibri"/>
              <a:cs typeface="Calibri"/>
              <a:sym typeface="Calibri"/>
            </a:endParaRPr>
          </a:p>
        </p:txBody>
      </p:sp>
      <p:cxnSp>
        <p:nvCxnSpPr>
          <p:cNvPr id="174" name="Google Shape;174;p9"/>
          <p:cNvCxnSpPr/>
          <p:nvPr/>
        </p:nvCxnSpPr>
        <p:spPr>
          <a:xfrm>
            <a:off x="2977427" y="1012000"/>
            <a:ext cx="8595960" cy="0"/>
          </a:xfrm>
          <a:prstGeom prst="straightConnector1">
            <a:avLst/>
          </a:prstGeom>
          <a:noFill/>
          <a:ln cap="flat" cmpd="sng" w="25400">
            <a:solidFill>
              <a:schemeClr val="lt1"/>
            </a:solidFill>
            <a:prstDash val="solid"/>
            <a:miter lim="800000"/>
            <a:headEnd len="sm" w="sm" type="none"/>
            <a:tailEnd len="sm" w="sm" type="none"/>
          </a:ln>
        </p:spPr>
      </p:cxnSp>
      <p:pic>
        <p:nvPicPr>
          <p:cNvPr id="175" name="Google Shape;175;p9"/>
          <p:cNvPicPr preferRelativeResize="0"/>
          <p:nvPr/>
        </p:nvPicPr>
        <p:blipFill rotWithShape="1">
          <a:blip r:embed="rId3">
            <a:alphaModFix/>
          </a:blip>
          <a:srcRect b="0" l="0" r="0" t="0"/>
          <a:stretch/>
        </p:blipFill>
        <p:spPr>
          <a:xfrm>
            <a:off x="261069" y="310807"/>
            <a:ext cx="1697880" cy="1415194"/>
          </a:xfrm>
          <a:prstGeom prst="rect">
            <a:avLst/>
          </a:prstGeom>
          <a:noFill/>
          <a:ln>
            <a:noFill/>
          </a:ln>
        </p:spPr>
      </p:pic>
      <p:sp>
        <p:nvSpPr>
          <p:cNvPr id="176" name="Google Shape;176;p9"/>
          <p:cNvSpPr txBox="1"/>
          <p:nvPr/>
        </p:nvSpPr>
        <p:spPr>
          <a:xfrm>
            <a:off x="1240220" y="1986225"/>
            <a:ext cx="9711559"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2E33E"/>
                </a:solidFill>
                <a:latin typeface="Calibri"/>
                <a:ea typeface="Calibri"/>
                <a:cs typeface="Calibri"/>
                <a:sym typeface="Calibri"/>
              </a:rPr>
              <a:t>Verbeelden van je onderzoek</a:t>
            </a:r>
            <a:endParaRPr sz="2400">
              <a:solidFill>
                <a:srgbClr val="F2E33E"/>
              </a:solidFill>
              <a:latin typeface="Calibri"/>
              <a:ea typeface="Calibri"/>
              <a:cs typeface="Calibri"/>
              <a:sym typeface="Calibri"/>
            </a:endParaRPr>
          </a:p>
          <a:p>
            <a:pPr indent="0" lvl="0" marL="0" marR="0" rtl="0" algn="l">
              <a:spcBef>
                <a:spcPts val="0"/>
              </a:spcBef>
              <a:spcAft>
                <a:spcPts val="0"/>
              </a:spcAft>
              <a:buNone/>
            </a:pPr>
            <a:r>
              <a:rPr lang="en-US" sz="2400">
                <a:solidFill>
                  <a:srgbClr val="F2E33E"/>
                </a:solidFill>
                <a:latin typeface="Calibri"/>
                <a:ea typeface="Calibri"/>
                <a:cs typeface="Calibri"/>
                <a:sym typeface="Calibri"/>
              </a:rPr>
              <a:t>Het tekenen en beschrijven wat je ziet is best lastig. Waar kijk je naar en waar let je op? Hoe begin je? Wat teken je eerst? Teken je één preparaat of misschien pas na meer waarnemingen? Wat doe je als je denkt dat het niet goed is? </a:t>
            </a:r>
            <a:endParaRPr/>
          </a:p>
          <a:p>
            <a:pPr indent="0" lvl="0" marL="0" marR="0" rtl="0" algn="l">
              <a:spcBef>
                <a:spcPts val="0"/>
              </a:spcBef>
              <a:spcAft>
                <a:spcPts val="0"/>
              </a:spcAft>
              <a:buNone/>
            </a:pPr>
            <a:r>
              <a:rPr lang="en-US" sz="2400">
                <a:solidFill>
                  <a:srgbClr val="F2E33E"/>
                </a:solidFill>
                <a:latin typeface="Calibri"/>
                <a:ea typeface="Calibri"/>
                <a:cs typeface="Calibri"/>
                <a:sym typeface="Calibri"/>
              </a:rPr>
              <a:t>En moet het precies kloppen, of mag je zelf dingen doen om het beter te laten uitzien? Hoe doe je dat dan? Welk verhaal kun je zo vertellen?</a:t>
            </a:r>
            <a:endParaRPr/>
          </a:p>
          <a:p>
            <a:pPr indent="0" lvl="0" marL="0" marR="0" rtl="0" algn="l">
              <a:spcBef>
                <a:spcPts val="0"/>
              </a:spcBef>
              <a:spcAft>
                <a:spcPts val="0"/>
              </a:spcAft>
              <a:buNone/>
            </a:pPr>
            <a:r>
              <a:rPr lang="en-US" sz="2400">
                <a:solidFill>
                  <a:srgbClr val="F2E33E"/>
                </a:solidFill>
                <a:latin typeface="Calibri"/>
                <a:ea typeface="Calibri"/>
                <a:cs typeface="Calibri"/>
                <a:sym typeface="Calibri"/>
              </a:rPr>
              <a:t>In de film vertelt kunstenares Henrike Scholten over wat zij heeft geleerd over het tekenen van onbekende dingen. </a:t>
            </a:r>
            <a:endParaRPr sz="2400">
              <a:solidFill>
                <a:srgbClr val="F2E33E"/>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19" scaled="0"/>
        </a:gradFill>
      </p:bgPr>
    </p:bg>
    <p:spTree>
      <p:nvGrpSpPr>
        <p:cNvPr id="180" name="Shape 180"/>
        <p:cNvGrpSpPr/>
        <p:nvPr/>
      </p:nvGrpSpPr>
      <p:grpSpPr>
        <a:xfrm>
          <a:off x="0" y="0"/>
          <a:ext cx="0" cy="0"/>
          <a:chOff x="0" y="0"/>
          <a:chExt cx="0" cy="0"/>
        </a:xfrm>
      </p:grpSpPr>
      <p:sp>
        <p:nvSpPr>
          <p:cNvPr id="181" name="Google Shape;181;g1620095df15_0_200"/>
          <p:cNvSpPr txBox="1"/>
          <p:nvPr>
            <p:ph type="ctrTitle"/>
          </p:nvPr>
        </p:nvSpPr>
        <p:spPr>
          <a:xfrm>
            <a:off x="2936891" y="310807"/>
            <a:ext cx="8689200" cy="756600"/>
          </a:xfrm>
          <a:prstGeom prst="rect">
            <a:avLst/>
          </a:prstGeom>
          <a:noFill/>
          <a:ln>
            <a:noFill/>
          </a:ln>
        </p:spPr>
        <p:txBody>
          <a:bodyPr anchorCtr="0" anchor="b" bIns="45700" lIns="91425" spcFirstLastPara="1" rIns="91425" wrap="square" tIns="45700">
            <a:normAutofit fontScale="90000"/>
          </a:bodyPr>
          <a:lstStyle/>
          <a:p>
            <a:pPr indent="0" lvl="0" marL="0" rtl="0" algn="r">
              <a:lnSpc>
                <a:spcPct val="90000"/>
              </a:lnSpc>
              <a:spcBef>
                <a:spcPts val="0"/>
              </a:spcBef>
              <a:spcAft>
                <a:spcPts val="0"/>
              </a:spcAft>
              <a:buClr>
                <a:srgbClr val="F2E33E"/>
              </a:buClr>
              <a:buSzPct val="100000"/>
              <a:buFont typeface="Calibri"/>
              <a:buNone/>
            </a:pPr>
            <a:r>
              <a:rPr b="1" lang="en-US" sz="3600">
                <a:solidFill>
                  <a:srgbClr val="F2E33E"/>
                </a:solidFill>
              </a:rPr>
              <a:t>Opdracht onderzoek doen en documenteren</a:t>
            </a:r>
            <a:endParaRPr b="1" sz="3600">
              <a:solidFill>
                <a:srgbClr val="F2E33E"/>
              </a:solidFill>
            </a:endParaRPr>
          </a:p>
          <a:p>
            <a:pPr indent="0" lvl="0" marL="0" rtl="0" algn="r">
              <a:lnSpc>
                <a:spcPct val="90000"/>
              </a:lnSpc>
              <a:spcBef>
                <a:spcPts val="0"/>
              </a:spcBef>
              <a:spcAft>
                <a:spcPts val="0"/>
              </a:spcAft>
              <a:buClr>
                <a:srgbClr val="F2E33E"/>
              </a:buClr>
              <a:buSzPct val="100000"/>
              <a:buFont typeface="Calibri"/>
              <a:buNone/>
            </a:pPr>
            <a:r>
              <a:rPr b="1" lang="en-US" sz="3600">
                <a:solidFill>
                  <a:srgbClr val="F2E33E"/>
                </a:solidFill>
                <a:latin typeface="Calibri"/>
                <a:ea typeface="Calibri"/>
                <a:cs typeface="Calibri"/>
                <a:sym typeface="Calibri"/>
              </a:rPr>
              <a:t>Jouw onderzoek in woorden en in beelden</a:t>
            </a:r>
            <a:endParaRPr b="1" sz="3600">
              <a:solidFill>
                <a:srgbClr val="F2E33E"/>
              </a:solidFill>
              <a:latin typeface="Calibri"/>
              <a:ea typeface="Calibri"/>
              <a:cs typeface="Calibri"/>
              <a:sym typeface="Calibri"/>
            </a:endParaRPr>
          </a:p>
        </p:txBody>
      </p:sp>
      <p:cxnSp>
        <p:nvCxnSpPr>
          <p:cNvPr id="182" name="Google Shape;182;g1620095df15_0_200"/>
          <p:cNvCxnSpPr/>
          <p:nvPr/>
        </p:nvCxnSpPr>
        <p:spPr>
          <a:xfrm>
            <a:off x="2977427" y="1012000"/>
            <a:ext cx="8595900" cy="0"/>
          </a:xfrm>
          <a:prstGeom prst="straightConnector1">
            <a:avLst/>
          </a:prstGeom>
          <a:noFill/>
          <a:ln cap="flat" cmpd="sng" w="25400">
            <a:solidFill>
              <a:schemeClr val="lt1"/>
            </a:solidFill>
            <a:prstDash val="solid"/>
            <a:miter lim="800000"/>
            <a:headEnd len="sm" w="sm" type="none"/>
            <a:tailEnd len="sm" w="sm" type="none"/>
          </a:ln>
        </p:spPr>
      </p:cxnSp>
      <p:pic>
        <p:nvPicPr>
          <p:cNvPr id="183" name="Google Shape;183;g1620095df15_0_200"/>
          <p:cNvPicPr preferRelativeResize="0"/>
          <p:nvPr/>
        </p:nvPicPr>
        <p:blipFill rotWithShape="1">
          <a:blip r:embed="rId4">
            <a:alphaModFix/>
          </a:blip>
          <a:srcRect b="0" l="0" r="0" t="0"/>
          <a:stretch/>
        </p:blipFill>
        <p:spPr>
          <a:xfrm>
            <a:off x="261069" y="310807"/>
            <a:ext cx="1697880" cy="1415195"/>
          </a:xfrm>
          <a:prstGeom prst="rect">
            <a:avLst/>
          </a:prstGeom>
          <a:noFill/>
          <a:ln>
            <a:noFill/>
          </a:ln>
        </p:spPr>
      </p:pic>
      <p:sp>
        <p:nvSpPr>
          <p:cNvPr id="184" name="Google Shape;184;g1620095df15_0_200"/>
          <p:cNvSpPr txBox="1"/>
          <p:nvPr/>
        </p:nvSpPr>
        <p:spPr>
          <a:xfrm>
            <a:off x="1240220" y="1986225"/>
            <a:ext cx="9711600" cy="1785600"/>
          </a:xfrm>
          <a:prstGeom prst="rect">
            <a:avLst/>
          </a:prstGeom>
          <a:noFill/>
          <a:ln>
            <a:noFill/>
          </a:ln>
        </p:spPr>
        <p:txBody>
          <a:bodyPr anchorCtr="0" anchor="t" bIns="45700" lIns="91425" spcFirstLastPara="1" rIns="91425" wrap="square" tIns="45700">
            <a:spAutoFit/>
          </a:bodyPr>
          <a:lstStyle/>
          <a:p>
            <a:pPr indent="-368300" lvl="0" marL="457200" rtl="0" algn="l">
              <a:spcBef>
                <a:spcPts val="600"/>
              </a:spcBef>
              <a:spcAft>
                <a:spcPts val="0"/>
              </a:spcAft>
              <a:buClr>
                <a:srgbClr val="F2E33E"/>
              </a:buClr>
              <a:buSzPts val="2200"/>
              <a:buChar char="●"/>
            </a:pPr>
            <a:r>
              <a:rPr lang="en-US" sz="2200">
                <a:solidFill>
                  <a:srgbClr val="F2E33E"/>
                </a:solidFill>
                <a:latin typeface="Calibri"/>
                <a:ea typeface="Calibri"/>
                <a:cs typeface="Calibri"/>
                <a:sym typeface="Calibri"/>
              </a:rPr>
              <a:t>Je gaat jouw objecten prepareren (</a:t>
            </a:r>
            <a:r>
              <a:rPr i="1" lang="en-US" sz="2200">
                <a:solidFill>
                  <a:srgbClr val="F2E33E"/>
                </a:solidFill>
                <a:latin typeface="Calibri"/>
                <a:ea typeface="Calibri"/>
                <a:cs typeface="Calibri"/>
                <a:sym typeface="Calibri"/>
              </a:rPr>
              <a:t>Opdracht Onderzoek doen en documenteren)</a:t>
            </a:r>
            <a:endParaRPr sz="2200">
              <a:solidFill>
                <a:srgbClr val="F2E33E"/>
              </a:solidFill>
              <a:latin typeface="Calibri"/>
              <a:ea typeface="Calibri"/>
              <a:cs typeface="Calibri"/>
              <a:sym typeface="Calibri"/>
            </a:endParaRPr>
          </a:p>
          <a:p>
            <a:pPr indent="-368300" lvl="0" marL="457200" rtl="0" algn="l">
              <a:spcBef>
                <a:spcPts val="0"/>
              </a:spcBef>
              <a:spcAft>
                <a:spcPts val="0"/>
              </a:spcAft>
              <a:buClr>
                <a:srgbClr val="F2E33E"/>
              </a:buClr>
              <a:buSzPts val="2200"/>
              <a:buChar char="●"/>
            </a:pPr>
            <a:r>
              <a:rPr lang="en-US" sz="2200">
                <a:solidFill>
                  <a:srgbClr val="F2E33E"/>
                </a:solidFill>
                <a:latin typeface="Calibri"/>
                <a:ea typeface="Calibri"/>
                <a:cs typeface="Calibri"/>
                <a:sym typeface="Calibri"/>
              </a:rPr>
              <a:t>Je doet waarnemingen met de microscoop (</a:t>
            </a:r>
            <a:r>
              <a:rPr i="1" lang="en-US" sz="2200">
                <a:solidFill>
                  <a:srgbClr val="F2E33E"/>
                </a:solidFill>
                <a:latin typeface="Calibri"/>
                <a:ea typeface="Calibri"/>
                <a:cs typeface="Calibri"/>
                <a:sym typeface="Calibri"/>
              </a:rPr>
              <a:t>Opdracht Onderzoek doen en documenteren)</a:t>
            </a:r>
            <a:endParaRPr sz="2200">
              <a:solidFill>
                <a:srgbClr val="F2E33E"/>
              </a:solidFill>
              <a:latin typeface="Calibri"/>
              <a:ea typeface="Calibri"/>
              <a:cs typeface="Calibri"/>
              <a:sym typeface="Calibri"/>
            </a:endParaRPr>
          </a:p>
          <a:p>
            <a:pPr indent="-368300" lvl="0" marL="457200" rtl="0" algn="l">
              <a:spcBef>
                <a:spcPts val="0"/>
              </a:spcBef>
              <a:spcAft>
                <a:spcPts val="0"/>
              </a:spcAft>
              <a:buClr>
                <a:srgbClr val="F2E33E"/>
              </a:buClr>
              <a:buSzPts val="2200"/>
              <a:buChar char="●"/>
            </a:pPr>
            <a:r>
              <a:rPr lang="en-US" sz="2200">
                <a:solidFill>
                  <a:srgbClr val="F2E33E"/>
                </a:solidFill>
                <a:latin typeface="Calibri"/>
                <a:ea typeface="Calibri"/>
                <a:cs typeface="Calibri"/>
                <a:sym typeface="Calibri"/>
              </a:rPr>
              <a:t>Je tekent zoveel mogelijk en beschrijft jouw waarnemingen in woorden</a:t>
            </a:r>
            <a:r>
              <a:rPr i="1" lang="en-US" sz="2200">
                <a:solidFill>
                  <a:srgbClr val="F2E33E"/>
                </a:solidFill>
                <a:latin typeface="Calibri"/>
                <a:ea typeface="Calibri"/>
                <a:cs typeface="Calibri"/>
                <a:sym typeface="Calibri"/>
              </a:rPr>
              <a:t> </a:t>
            </a:r>
            <a:r>
              <a:rPr i="1" lang="en-US" sz="2200">
                <a:solidFill>
                  <a:srgbClr val="F2E33E"/>
                </a:solidFill>
                <a:latin typeface="Calibri"/>
                <a:ea typeface="Calibri"/>
                <a:cs typeface="Calibri"/>
                <a:sym typeface="Calibri"/>
                <a:extLst>
                  <a:ext uri="http://customooxmlschemas.google.com/">
                    <go:slidesCustomData xmlns:go="http://customooxmlschemas.google.com/" textRoundtripDataId="2"/>
                  </a:ext>
                </a:extLst>
              </a:rPr>
              <a:t>(film Henrike Scholten)</a:t>
            </a:r>
            <a:endParaRPr b="1" sz="2400">
              <a:solidFill>
                <a:srgbClr val="F2E33E"/>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00" scaled="0"/>
        </a:gradFill>
      </p:bgPr>
    </p:bg>
    <p:spTree>
      <p:nvGrpSpPr>
        <p:cNvPr id="188" name="Shape 188"/>
        <p:cNvGrpSpPr/>
        <p:nvPr/>
      </p:nvGrpSpPr>
      <p:grpSpPr>
        <a:xfrm>
          <a:off x="0" y="0"/>
          <a:ext cx="0" cy="0"/>
          <a:chOff x="0" y="0"/>
          <a:chExt cx="0" cy="0"/>
        </a:xfrm>
      </p:grpSpPr>
      <p:sp>
        <p:nvSpPr>
          <p:cNvPr id="189" name="Google Shape;189;p11"/>
          <p:cNvSpPr txBox="1"/>
          <p:nvPr>
            <p:ph type="ctrTitle"/>
          </p:nvPr>
        </p:nvSpPr>
        <p:spPr>
          <a:xfrm>
            <a:off x="2936891" y="310807"/>
            <a:ext cx="8689052" cy="756744"/>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rgbClr val="F2E33E"/>
              </a:buClr>
              <a:buSzPts val="3600"/>
              <a:buFont typeface="Calibri"/>
              <a:buNone/>
            </a:pPr>
            <a:r>
              <a:rPr b="1" lang="en-US" sz="3600">
                <a:solidFill>
                  <a:srgbClr val="F2E33E"/>
                </a:solidFill>
                <a:latin typeface="Calibri"/>
                <a:ea typeface="Calibri"/>
                <a:cs typeface="Calibri"/>
                <a:sym typeface="Calibri"/>
              </a:rPr>
              <a:t>Waarnemen en tekenen</a:t>
            </a:r>
            <a:endParaRPr b="1" sz="3600">
              <a:solidFill>
                <a:srgbClr val="F2E33E"/>
              </a:solidFill>
              <a:latin typeface="Calibri"/>
              <a:ea typeface="Calibri"/>
              <a:cs typeface="Calibri"/>
              <a:sym typeface="Calibri"/>
            </a:endParaRPr>
          </a:p>
        </p:txBody>
      </p:sp>
      <p:cxnSp>
        <p:nvCxnSpPr>
          <p:cNvPr id="190" name="Google Shape;190;p11"/>
          <p:cNvCxnSpPr/>
          <p:nvPr/>
        </p:nvCxnSpPr>
        <p:spPr>
          <a:xfrm>
            <a:off x="2977427" y="1012000"/>
            <a:ext cx="8595960" cy="0"/>
          </a:xfrm>
          <a:prstGeom prst="straightConnector1">
            <a:avLst/>
          </a:prstGeom>
          <a:noFill/>
          <a:ln cap="flat" cmpd="sng" w="25400">
            <a:solidFill>
              <a:schemeClr val="lt1"/>
            </a:solidFill>
            <a:prstDash val="solid"/>
            <a:miter lim="800000"/>
            <a:headEnd len="sm" w="sm" type="none"/>
            <a:tailEnd len="sm" w="sm" type="none"/>
          </a:ln>
        </p:spPr>
      </p:cxnSp>
      <p:pic>
        <p:nvPicPr>
          <p:cNvPr id="191" name="Google Shape;191;p11"/>
          <p:cNvPicPr preferRelativeResize="0"/>
          <p:nvPr/>
        </p:nvPicPr>
        <p:blipFill rotWithShape="1">
          <a:blip r:embed="rId3">
            <a:alphaModFix/>
          </a:blip>
          <a:srcRect b="0" l="0" r="0" t="0"/>
          <a:stretch/>
        </p:blipFill>
        <p:spPr>
          <a:xfrm>
            <a:off x="261069" y="310807"/>
            <a:ext cx="1697880" cy="1415194"/>
          </a:xfrm>
          <a:prstGeom prst="rect">
            <a:avLst/>
          </a:prstGeom>
          <a:noFill/>
          <a:ln>
            <a:noFill/>
          </a:ln>
        </p:spPr>
      </p:pic>
      <p:pic>
        <p:nvPicPr>
          <p:cNvPr id="192" name="Google Shape;192;p11"/>
          <p:cNvPicPr preferRelativeResize="0"/>
          <p:nvPr/>
        </p:nvPicPr>
        <p:blipFill rotWithShape="1">
          <a:blip r:embed="rId4">
            <a:alphaModFix/>
          </a:blip>
          <a:srcRect b="0" l="0" r="0" t="0"/>
          <a:stretch/>
        </p:blipFill>
        <p:spPr>
          <a:xfrm>
            <a:off x="2977427" y="1313904"/>
            <a:ext cx="7088406" cy="3766377"/>
          </a:xfrm>
          <a:prstGeom prst="rect">
            <a:avLst/>
          </a:prstGeom>
          <a:noFill/>
          <a:ln>
            <a:noFill/>
          </a:ln>
        </p:spPr>
      </p:pic>
      <p:sp>
        <p:nvSpPr>
          <p:cNvPr id="193" name="Google Shape;193;p11"/>
          <p:cNvSpPr txBox="1"/>
          <p:nvPr/>
        </p:nvSpPr>
        <p:spPr>
          <a:xfrm>
            <a:off x="1554369" y="5357679"/>
            <a:ext cx="963751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F2E33E"/>
                </a:solidFill>
                <a:latin typeface="Calibri"/>
                <a:ea typeface="Calibri"/>
                <a:cs typeface="Calibri"/>
                <a:sym typeface="Calibri"/>
              </a:rPr>
              <a:t>Je probeert te tekenen wat je ziet en maakt het duidelijk wat de onderdelen zijn die je kent.</a:t>
            </a:r>
            <a:endParaRPr/>
          </a:p>
          <a:p>
            <a:pPr indent="0" lvl="0" marL="0" marR="0" rtl="0" algn="ctr">
              <a:spcBef>
                <a:spcPts val="0"/>
              </a:spcBef>
              <a:spcAft>
                <a:spcPts val="0"/>
              </a:spcAft>
              <a:buNone/>
            </a:pPr>
            <a:r>
              <a:rPr lang="en-US" sz="2000">
                <a:solidFill>
                  <a:srgbClr val="F2E33E"/>
                </a:solidFill>
                <a:latin typeface="Calibri"/>
                <a:ea typeface="Calibri"/>
                <a:cs typeface="Calibri"/>
                <a:sym typeface="Calibri"/>
              </a:rPr>
              <a:t>Maar wat als je het niet kent wat je ziet?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00" scaled="0"/>
        </a:gradFill>
      </p:bgPr>
    </p:bg>
    <p:spTree>
      <p:nvGrpSpPr>
        <p:cNvPr id="197" name="Shape 197"/>
        <p:cNvGrpSpPr/>
        <p:nvPr/>
      </p:nvGrpSpPr>
      <p:grpSpPr>
        <a:xfrm>
          <a:off x="0" y="0"/>
          <a:ext cx="0" cy="0"/>
          <a:chOff x="0" y="0"/>
          <a:chExt cx="0" cy="0"/>
        </a:xfrm>
      </p:grpSpPr>
      <p:sp>
        <p:nvSpPr>
          <p:cNvPr id="198" name="Google Shape;198;p12"/>
          <p:cNvSpPr txBox="1"/>
          <p:nvPr>
            <p:ph type="ctrTitle"/>
          </p:nvPr>
        </p:nvSpPr>
        <p:spPr>
          <a:xfrm>
            <a:off x="2936891" y="310807"/>
            <a:ext cx="8689052" cy="756744"/>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rgbClr val="F2E33E"/>
              </a:buClr>
              <a:buSzPts val="3600"/>
              <a:buFont typeface="Calibri"/>
              <a:buNone/>
            </a:pPr>
            <a:r>
              <a:rPr b="1" lang="en-US" sz="3600">
                <a:solidFill>
                  <a:srgbClr val="F2E33E"/>
                </a:solidFill>
                <a:latin typeface="Calibri"/>
                <a:ea typeface="Calibri"/>
                <a:cs typeface="Calibri"/>
                <a:sym typeface="Calibri"/>
              </a:rPr>
              <a:t>Waarnemen en tekenen</a:t>
            </a:r>
            <a:endParaRPr b="1" sz="3600">
              <a:solidFill>
                <a:srgbClr val="F2E33E"/>
              </a:solidFill>
              <a:latin typeface="Calibri"/>
              <a:ea typeface="Calibri"/>
              <a:cs typeface="Calibri"/>
              <a:sym typeface="Calibri"/>
            </a:endParaRPr>
          </a:p>
        </p:txBody>
      </p:sp>
      <p:cxnSp>
        <p:nvCxnSpPr>
          <p:cNvPr id="199" name="Google Shape;199;p12"/>
          <p:cNvCxnSpPr/>
          <p:nvPr/>
        </p:nvCxnSpPr>
        <p:spPr>
          <a:xfrm>
            <a:off x="2977427" y="1012000"/>
            <a:ext cx="8595960" cy="0"/>
          </a:xfrm>
          <a:prstGeom prst="straightConnector1">
            <a:avLst/>
          </a:prstGeom>
          <a:noFill/>
          <a:ln cap="flat" cmpd="sng" w="25400">
            <a:solidFill>
              <a:schemeClr val="lt1"/>
            </a:solidFill>
            <a:prstDash val="solid"/>
            <a:miter lim="800000"/>
            <a:headEnd len="sm" w="sm" type="none"/>
            <a:tailEnd len="sm" w="sm" type="none"/>
          </a:ln>
        </p:spPr>
      </p:cxnSp>
      <p:pic>
        <p:nvPicPr>
          <p:cNvPr id="200" name="Google Shape;200;p12"/>
          <p:cNvPicPr preferRelativeResize="0"/>
          <p:nvPr/>
        </p:nvPicPr>
        <p:blipFill rotWithShape="1">
          <a:blip r:embed="rId3">
            <a:alphaModFix/>
          </a:blip>
          <a:srcRect b="0" l="0" r="0" t="0"/>
          <a:stretch/>
        </p:blipFill>
        <p:spPr>
          <a:xfrm>
            <a:off x="261069" y="310807"/>
            <a:ext cx="1697880" cy="1415194"/>
          </a:xfrm>
          <a:prstGeom prst="rect">
            <a:avLst/>
          </a:prstGeom>
          <a:noFill/>
          <a:ln>
            <a:noFill/>
          </a:ln>
        </p:spPr>
      </p:pic>
      <p:pic>
        <p:nvPicPr>
          <p:cNvPr descr="Afbeelding met binnen, sluiten&#10;&#10;Automatisch gegenereerde beschrijving" id="201" name="Google Shape;201;p12"/>
          <p:cNvPicPr preferRelativeResize="0"/>
          <p:nvPr/>
        </p:nvPicPr>
        <p:blipFill rotWithShape="1">
          <a:blip r:embed="rId4">
            <a:alphaModFix/>
          </a:blip>
          <a:srcRect b="0" l="0" r="0" t="0"/>
          <a:stretch/>
        </p:blipFill>
        <p:spPr>
          <a:xfrm>
            <a:off x="1958949" y="1663700"/>
            <a:ext cx="3060700" cy="3530600"/>
          </a:xfrm>
          <a:prstGeom prst="rect">
            <a:avLst/>
          </a:prstGeom>
          <a:noFill/>
          <a:ln>
            <a:noFill/>
          </a:ln>
        </p:spPr>
      </p:pic>
      <p:sp>
        <p:nvSpPr>
          <p:cNvPr id="202" name="Google Shape;202;p12"/>
          <p:cNvSpPr txBox="1"/>
          <p:nvPr/>
        </p:nvSpPr>
        <p:spPr>
          <a:xfrm>
            <a:off x="5364692" y="1663699"/>
            <a:ext cx="6094996" cy="3530600"/>
          </a:xfrm>
          <a:prstGeom prst="rect">
            <a:avLst/>
          </a:prstGeom>
          <a:solidFill>
            <a:schemeClr val="lt1"/>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chemeClr val="dk1"/>
                </a:solidFill>
                <a:latin typeface="Calibri"/>
                <a:ea typeface="Calibri"/>
                <a:cs typeface="Calibri"/>
                <a:sym typeface="Calibri"/>
              </a:rPr>
              <a:t>Antoni van Leeuwenhoek maakte een preparaat van een oogzenuw van een koe en bekeek deze door zijn microscoop. Hij beschreef het op 4 december 1674: “vele openingen, gelijk aan een leren zeef met grote en kleine gaten, met het enige verschil dat de gaten in de zenuw niet rond zijn en niet dezelfde maat hebben.” De tekening hiernaast is gemaakt door een onbekende kunstenaar voor Antoni van Leeuwenhoek. Antoni moest dus uitleggen aan de tekenaar wat hij zag en die tekende dat dan. Kunnen jullie dat ook met z’n tweeën? </a:t>
            </a:r>
            <a:endParaRPr/>
          </a:p>
          <a:p>
            <a:pPr indent="0" lvl="0" marL="0" marR="0" rtl="0" algn="l">
              <a:spcBef>
                <a:spcPts val="1200"/>
              </a:spcBef>
              <a:spcAft>
                <a:spcPts val="0"/>
              </a:spcAft>
              <a:buNone/>
            </a:pPr>
            <a:r>
              <a:rPr lang="en-US" sz="1200">
                <a:solidFill>
                  <a:schemeClr val="dk1"/>
                </a:solidFill>
                <a:latin typeface="Calibri"/>
                <a:ea typeface="Calibri"/>
                <a:cs typeface="Calibri"/>
                <a:sym typeface="Calibri"/>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00" scaled="0"/>
        </a:gradFill>
      </p:bgPr>
    </p:bg>
    <p:spTree>
      <p:nvGrpSpPr>
        <p:cNvPr id="206" name="Shape 206"/>
        <p:cNvGrpSpPr/>
        <p:nvPr/>
      </p:nvGrpSpPr>
      <p:grpSpPr>
        <a:xfrm>
          <a:off x="0" y="0"/>
          <a:ext cx="0" cy="0"/>
          <a:chOff x="0" y="0"/>
          <a:chExt cx="0" cy="0"/>
        </a:xfrm>
      </p:grpSpPr>
      <p:sp>
        <p:nvSpPr>
          <p:cNvPr id="207" name="Google Shape;207;p13"/>
          <p:cNvSpPr txBox="1"/>
          <p:nvPr>
            <p:ph type="ctrTitle"/>
          </p:nvPr>
        </p:nvSpPr>
        <p:spPr>
          <a:xfrm>
            <a:off x="2936891" y="310807"/>
            <a:ext cx="8689052" cy="756744"/>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rgbClr val="F2E33E"/>
              </a:buClr>
              <a:buSzPts val="3600"/>
              <a:buFont typeface="Calibri"/>
              <a:buNone/>
            </a:pPr>
            <a:r>
              <a:rPr b="1" lang="en-US" sz="3600">
                <a:solidFill>
                  <a:srgbClr val="F2E33E"/>
                </a:solidFill>
                <a:latin typeface="Calibri"/>
                <a:ea typeface="Calibri"/>
                <a:cs typeface="Calibri"/>
                <a:sym typeface="Calibri"/>
              </a:rPr>
              <a:t>Waarnemen en tekenen</a:t>
            </a:r>
            <a:endParaRPr b="1" sz="3600">
              <a:solidFill>
                <a:srgbClr val="F2E33E"/>
              </a:solidFill>
              <a:latin typeface="Calibri"/>
              <a:ea typeface="Calibri"/>
              <a:cs typeface="Calibri"/>
              <a:sym typeface="Calibri"/>
            </a:endParaRPr>
          </a:p>
        </p:txBody>
      </p:sp>
      <p:cxnSp>
        <p:nvCxnSpPr>
          <p:cNvPr id="208" name="Google Shape;208;p13"/>
          <p:cNvCxnSpPr/>
          <p:nvPr/>
        </p:nvCxnSpPr>
        <p:spPr>
          <a:xfrm>
            <a:off x="2977427" y="1012000"/>
            <a:ext cx="8595960" cy="0"/>
          </a:xfrm>
          <a:prstGeom prst="straightConnector1">
            <a:avLst/>
          </a:prstGeom>
          <a:noFill/>
          <a:ln cap="flat" cmpd="sng" w="25400">
            <a:solidFill>
              <a:schemeClr val="lt1"/>
            </a:solidFill>
            <a:prstDash val="solid"/>
            <a:miter lim="800000"/>
            <a:headEnd len="sm" w="sm" type="none"/>
            <a:tailEnd len="sm" w="sm" type="none"/>
          </a:ln>
        </p:spPr>
      </p:cxnSp>
      <p:pic>
        <p:nvPicPr>
          <p:cNvPr id="209" name="Google Shape;209;p13"/>
          <p:cNvPicPr preferRelativeResize="0"/>
          <p:nvPr/>
        </p:nvPicPr>
        <p:blipFill rotWithShape="1">
          <a:blip r:embed="rId3">
            <a:alphaModFix/>
          </a:blip>
          <a:srcRect b="0" l="0" r="0" t="0"/>
          <a:stretch/>
        </p:blipFill>
        <p:spPr>
          <a:xfrm>
            <a:off x="261069" y="310807"/>
            <a:ext cx="1697880" cy="1415194"/>
          </a:xfrm>
          <a:prstGeom prst="rect">
            <a:avLst/>
          </a:prstGeom>
          <a:noFill/>
          <a:ln>
            <a:noFill/>
          </a:ln>
        </p:spPr>
      </p:pic>
      <p:sp>
        <p:nvSpPr>
          <p:cNvPr id="210" name="Google Shape;210;p13"/>
          <p:cNvSpPr txBox="1"/>
          <p:nvPr/>
        </p:nvSpPr>
        <p:spPr>
          <a:xfrm>
            <a:off x="2778826" y="2042554"/>
            <a:ext cx="7422078" cy="40934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2E33E"/>
                </a:solidFill>
                <a:latin typeface="Calibri"/>
                <a:ea typeface="Calibri"/>
                <a:cs typeface="Calibri"/>
                <a:sym typeface="Calibri"/>
              </a:rPr>
              <a:t>Bewaar je tekeningen en beschrijving goed voor de volgende stap.</a:t>
            </a:r>
            <a:endParaRPr/>
          </a:p>
          <a:p>
            <a:pPr indent="0" lvl="0" marL="0" marR="0" rtl="0" algn="l">
              <a:spcBef>
                <a:spcPts val="0"/>
              </a:spcBef>
              <a:spcAft>
                <a:spcPts val="0"/>
              </a:spcAft>
              <a:buNone/>
            </a:pPr>
            <a:r>
              <a:t/>
            </a:r>
            <a:endParaRPr sz="2800">
              <a:solidFill>
                <a:srgbClr val="F2E33E"/>
              </a:solidFill>
              <a:latin typeface="Calibri"/>
              <a:ea typeface="Calibri"/>
              <a:cs typeface="Calibri"/>
              <a:sym typeface="Calibri"/>
            </a:endParaRPr>
          </a:p>
          <a:p>
            <a:pPr indent="0" lvl="0" marL="0" marR="0" rtl="0" algn="l">
              <a:spcBef>
                <a:spcPts val="0"/>
              </a:spcBef>
              <a:spcAft>
                <a:spcPts val="0"/>
              </a:spcAft>
              <a:buNone/>
            </a:pPr>
            <a:r>
              <a:rPr lang="en-US" sz="2800">
                <a:solidFill>
                  <a:srgbClr val="F2E33E"/>
                </a:solidFill>
                <a:latin typeface="Calibri"/>
                <a:ea typeface="Calibri"/>
                <a:cs typeface="Calibri"/>
                <a:sym typeface="Calibri"/>
              </a:rPr>
              <a:t>De volgende keer gaan we aan de slag met je hoe je jouw ontdekkingen kunt delen met andere wetenschappers en met het publiek! </a:t>
            </a:r>
            <a:endParaRPr/>
          </a:p>
          <a:p>
            <a:pPr indent="0" lvl="0" marL="0" marR="0" rtl="0" algn="l">
              <a:spcBef>
                <a:spcPts val="0"/>
              </a:spcBef>
              <a:spcAft>
                <a:spcPts val="0"/>
              </a:spcAft>
              <a:buNone/>
            </a:pPr>
            <a:r>
              <a:t/>
            </a:r>
            <a:endParaRPr sz="2800">
              <a:solidFill>
                <a:srgbClr val="F2E33E"/>
              </a:solidFill>
              <a:latin typeface="Calibri"/>
              <a:ea typeface="Calibri"/>
              <a:cs typeface="Calibri"/>
              <a:sym typeface="Calibri"/>
            </a:endParaRPr>
          </a:p>
          <a:p>
            <a:pPr indent="0" lvl="0" marL="0" marR="0" rtl="0" algn="l">
              <a:spcBef>
                <a:spcPts val="0"/>
              </a:spcBef>
              <a:spcAft>
                <a:spcPts val="0"/>
              </a:spcAft>
              <a:buNone/>
            </a:pPr>
            <a:r>
              <a:t/>
            </a:r>
            <a:endParaRPr sz="2800">
              <a:solidFill>
                <a:srgbClr val="F2E33E"/>
              </a:solidFill>
              <a:latin typeface="Calibri"/>
              <a:ea typeface="Calibri"/>
              <a:cs typeface="Calibri"/>
              <a:sym typeface="Calibri"/>
            </a:endParaRPr>
          </a:p>
          <a:p>
            <a:pPr indent="0" lvl="0" marL="0" marR="0" rtl="0" algn="l">
              <a:spcBef>
                <a:spcPts val="0"/>
              </a:spcBef>
              <a:spcAft>
                <a:spcPts val="0"/>
              </a:spcAft>
              <a:buNone/>
            </a:pPr>
            <a:r>
              <a:t/>
            </a:r>
            <a:endParaRPr sz="1800">
              <a:solidFill>
                <a:srgbClr val="F2E33E"/>
              </a:solidFill>
              <a:latin typeface="Calibri"/>
              <a:ea typeface="Calibri"/>
              <a:cs typeface="Calibri"/>
              <a:sym typeface="Calibri"/>
            </a:endParaRPr>
          </a:p>
          <a:p>
            <a:pPr indent="0" lvl="0" marL="0" marR="0" rtl="0" algn="l">
              <a:spcBef>
                <a:spcPts val="0"/>
              </a:spcBef>
              <a:spcAft>
                <a:spcPts val="0"/>
              </a:spcAft>
              <a:buNone/>
            </a:pPr>
            <a:r>
              <a:rPr lang="en-US" sz="1800">
                <a:solidFill>
                  <a:srgbClr val="F2E33E"/>
                </a:solidFill>
                <a:latin typeface="Calibri"/>
                <a:ea typeface="Calibri"/>
                <a:cs typeface="Calibri"/>
                <a:sym typeface="Calibri"/>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00" scaled="0"/>
        </a:gradFill>
      </p:bgPr>
    </p:bg>
    <p:spTree>
      <p:nvGrpSpPr>
        <p:cNvPr id="94" name="Shape 94"/>
        <p:cNvGrpSpPr/>
        <p:nvPr/>
      </p:nvGrpSpPr>
      <p:grpSpPr>
        <a:xfrm>
          <a:off x="0" y="0"/>
          <a:ext cx="0" cy="0"/>
          <a:chOff x="0" y="0"/>
          <a:chExt cx="0" cy="0"/>
        </a:xfrm>
      </p:grpSpPr>
      <p:sp>
        <p:nvSpPr>
          <p:cNvPr id="95" name="Google Shape;95;p2"/>
          <p:cNvSpPr txBox="1"/>
          <p:nvPr>
            <p:ph type="ctrTitle"/>
          </p:nvPr>
        </p:nvSpPr>
        <p:spPr>
          <a:xfrm>
            <a:off x="5118537" y="-347180"/>
            <a:ext cx="9144000" cy="2387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2E33E"/>
              </a:buClr>
              <a:buSzPts val="4800"/>
              <a:buFont typeface="Calibri"/>
              <a:buNone/>
            </a:pPr>
            <a:r>
              <a:rPr b="1" lang="en-US" sz="4800">
                <a:solidFill>
                  <a:srgbClr val="F2E33E"/>
                </a:solidFill>
                <a:latin typeface="Calibri"/>
                <a:ea typeface="Calibri"/>
                <a:cs typeface="Calibri"/>
                <a:sym typeface="Calibri"/>
              </a:rPr>
              <a:t>Even </a:t>
            </a:r>
            <a:r>
              <a:rPr b="1" lang="en-US" sz="4800">
                <a:solidFill>
                  <a:srgbClr val="F2E33E"/>
                </a:solidFill>
                <a:latin typeface="Calibri"/>
                <a:ea typeface="Calibri"/>
                <a:cs typeface="Calibri"/>
                <a:sym typeface="Calibri"/>
                <a:extLst>
                  <a:ext uri="http://customooxmlschemas.google.com/">
                    <go:slidesCustomData xmlns:go="http://customooxmlschemas.google.com/" textRoundtripDataId="0"/>
                  </a:ext>
                </a:extLst>
              </a:rPr>
              <a:t>voorstellen:</a:t>
            </a:r>
            <a:endParaRPr b="1" sz="4800">
              <a:solidFill>
                <a:srgbClr val="F2E33E"/>
              </a:solidFill>
              <a:latin typeface="Calibri"/>
              <a:ea typeface="Calibri"/>
              <a:cs typeface="Calibri"/>
              <a:sym typeface="Calibri"/>
            </a:endParaRPr>
          </a:p>
        </p:txBody>
      </p:sp>
      <p:sp>
        <p:nvSpPr>
          <p:cNvPr id="96" name="Google Shape;96;p2"/>
          <p:cNvSpPr txBox="1"/>
          <p:nvPr>
            <p:ph idx="1" type="subTitle"/>
          </p:nvPr>
        </p:nvSpPr>
        <p:spPr>
          <a:xfrm>
            <a:off x="1250731" y="2988779"/>
            <a:ext cx="9144000" cy="2991599"/>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rgbClr val="F2E33E"/>
              </a:buClr>
              <a:buSzPts val="2400"/>
              <a:buNone/>
            </a:pPr>
            <a:r>
              <a:rPr lang="en-US">
                <a:solidFill>
                  <a:srgbClr val="F2E33E"/>
                </a:solidFill>
              </a:rPr>
              <a:t>Mijn naam is:</a:t>
            </a:r>
            <a:endParaRPr/>
          </a:p>
          <a:p>
            <a:pPr indent="0" lvl="0" marL="0" rtl="0" algn="ctr">
              <a:lnSpc>
                <a:spcPct val="90000"/>
              </a:lnSpc>
              <a:spcBef>
                <a:spcPts val="1000"/>
              </a:spcBef>
              <a:spcAft>
                <a:spcPts val="0"/>
              </a:spcAft>
              <a:buClr>
                <a:schemeClr val="dk1"/>
              </a:buClr>
              <a:buSzPts val="2400"/>
              <a:buNone/>
            </a:pPr>
            <a:r>
              <a:t/>
            </a:r>
            <a:endParaRPr>
              <a:solidFill>
                <a:srgbClr val="F2E33E"/>
              </a:solidFill>
            </a:endParaRPr>
          </a:p>
          <a:p>
            <a:pPr indent="0" lvl="0" marL="0" rtl="0" algn="ctr">
              <a:lnSpc>
                <a:spcPct val="90000"/>
              </a:lnSpc>
              <a:spcBef>
                <a:spcPts val="1000"/>
              </a:spcBef>
              <a:spcAft>
                <a:spcPts val="0"/>
              </a:spcAft>
              <a:buClr>
                <a:srgbClr val="F2E33E"/>
              </a:buClr>
              <a:buSzPts val="2400"/>
              <a:buNone/>
            </a:pPr>
            <a:r>
              <a:rPr lang="en-US">
                <a:solidFill>
                  <a:srgbClr val="F2E33E"/>
                </a:solidFill>
              </a:rPr>
              <a:t>Mijn beroep of werk is:</a:t>
            </a:r>
            <a:endParaRPr/>
          </a:p>
          <a:p>
            <a:pPr indent="0" lvl="0" marL="0" rtl="0" algn="ctr">
              <a:lnSpc>
                <a:spcPct val="90000"/>
              </a:lnSpc>
              <a:spcBef>
                <a:spcPts val="1000"/>
              </a:spcBef>
              <a:spcAft>
                <a:spcPts val="0"/>
              </a:spcAft>
              <a:buClr>
                <a:schemeClr val="dk1"/>
              </a:buClr>
              <a:buSzPts val="2400"/>
              <a:buNone/>
            </a:pPr>
            <a:r>
              <a:t/>
            </a:r>
            <a:endParaRPr>
              <a:solidFill>
                <a:srgbClr val="F2E33E"/>
              </a:solidFill>
            </a:endParaRPr>
          </a:p>
          <a:p>
            <a:pPr indent="0" lvl="0" marL="0" rtl="0" algn="ctr">
              <a:lnSpc>
                <a:spcPct val="90000"/>
              </a:lnSpc>
              <a:spcBef>
                <a:spcPts val="1000"/>
              </a:spcBef>
              <a:spcAft>
                <a:spcPts val="0"/>
              </a:spcAft>
              <a:buClr>
                <a:srgbClr val="F2E33E"/>
              </a:buClr>
              <a:buSzPts val="2400"/>
              <a:buNone/>
            </a:pPr>
            <a:r>
              <a:rPr lang="en-US">
                <a:solidFill>
                  <a:srgbClr val="F2E33E"/>
                </a:solidFill>
              </a:rPr>
              <a:t>Ik vind het leuk om:</a:t>
            </a:r>
            <a:endParaRPr/>
          </a:p>
          <a:p>
            <a:pPr indent="0" lvl="0" marL="0" rtl="0" algn="ctr">
              <a:lnSpc>
                <a:spcPct val="90000"/>
              </a:lnSpc>
              <a:spcBef>
                <a:spcPts val="1000"/>
              </a:spcBef>
              <a:spcAft>
                <a:spcPts val="0"/>
              </a:spcAft>
              <a:buClr>
                <a:schemeClr val="dk1"/>
              </a:buClr>
              <a:buSzPts val="2400"/>
              <a:buNone/>
            </a:pPr>
            <a:r>
              <a:t/>
            </a:r>
            <a:endParaRPr>
              <a:solidFill>
                <a:srgbClr val="F2E33E"/>
              </a:solidFill>
            </a:endParaRPr>
          </a:p>
          <a:p>
            <a:pPr indent="0" lvl="0" marL="0" rtl="0" algn="ctr">
              <a:lnSpc>
                <a:spcPct val="90000"/>
              </a:lnSpc>
              <a:spcBef>
                <a:spcPts val="1000"/>
              </a:spcBef>
              <a:spcAft>
                <a:spcPts val="0"/>
              </a:spcAft>
              <a:buClr>
                <a:srgbClr val="F2E33E"/>
              </a:buClr>
              <a:buSzPts val="2400"/>
              <a:buNone/>
            </a:pPr>
            <a:r>
              <a:rPr lang="en-US">
                <a:solidFill>
                  <a:srgbClr val="F2E33E"/>
                </a:solidFill>
              </a:rPr>
              <a:t>Vandaag ben ik hier om:</a:t>
            </a:r>
            <a:endParaRPr/>
          </a:p>
        </p:txBody>
      </p:sp>
      <p:cxnSp>
        <p:nvCxnSpPr>
          <p:cNvPr id="97" name="Google Shape;97;p2"/>
          <p:cNvCxnSpPr/>
          <p:nvPr/>
        </p:nvCxnSpPr>
        <p:spPr>
          <a:xfrm>
            <a:off x="4472902" y="2169356"/>
            <a:ext cx="5382798" cy="0"/>
          </a:xfrm>
          <a:prstGeom prst="straightConnector1">
            <a:avLst/>
          </a:prstGeom>
          <a:noFill/>
          <a:ln cap="flat" cmpd="sng" w="47625">
            <a:solidFill>
              <a:schemeClr val="lt1"/>
            </a:solidFill>
            <a:prstDash val="solid"/>
            <a:miter lim="800000"/>
            <a:headEnd len="sm" w="sm" type="none"/>
            <a:tailEnd len="sm" w="sm" type="none"/>
          </a:ln>
        </p:spPr>
      </p:cxnSp>
      <p:pic>
        <p:nvPicPr>
          <p:cNvPr id="98" name="Google Shape;98;p2"/>
          <p:cNvPicPr preferRelativeResize="0"/>
          <p:nvPr/>
        </p:nvPicPr>
        <p:blipFill rotWithShape="1">
          <a:blip r:embed="rId4">
            <a:alphaModFix/>
          </a:blip>
          <a:srcRect b="0" l="0" r="0" t="0"/>
          <a:stretch/>
        </p:blipFill>
        <p:spPr>
          <a:xfrm>
            <a:off x="339995" y="128910"/>
            <a:ext cx="3152481" cy="262761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19" scaled="0"/>
        </a:gradFill>
      </p:bgPr>
    </p:bg>
    <p:spTree>
      <p:nvGrpSpPr>
        <p:cNvPr id="102" name="Shape 102"/>
        <p:cNvGrpSpPr/>
        <p:nvPr/>
      </p:nvGrpSpPr>
      <p:grpSpPr>
        <a:xfrm>
          <a:off x="0" y="0"/>
          <a:ext cx="0" cy="0"/>
          <a:chOff x="0" y="0"/>
          <a:chExt cx="0" cy="0"/>
        </a:xfrm>
      </p:grpSpPr>
      <p:sp>
        <p:nvSpPr>
          <p:cNvPr id="103" name="Google Shape;103;g1620095df15_0_0"/>
          <p:cNvSpPr txBox="1"/>
          <p:nvPr>
            <p:ph type="ctrTitle"/>
          </p:nvPr>
        </p:nvSpPr>
        <p:spPr>
          <a:xfrm>
            <a:off x="4115500" y="288350"/>
            <a:ext cx="7619700" cy="14010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rgbClr val="F2E33E"/>
              </a:buClr>
              <a:buSzPct val="100000"/>
              <a:buFont typeface="Calibri"/>
              <a:buNone/>
            </a:pPr>
            <a:r>
              <a:rPr b="1" lang="en-US" sz="4800">
                <a:solidFill>
                  <a:srgbClr val="F2E33E"/>
                </a:solidFill>
              </a:rPr>
              <a:t>Lesdoelen: wat leren we vandaag?</a:t>
            </a:r>
            <a:endParaRPr b="1" sz="4800">
              <a:solidFill>
                <a:srgbClr val="F2E33E"/>
              </a:solidFill>
              <a:latin typeface="Calibri"/>
              <a:ea typeface="Calibri"/>
              <a:cs typeface="Calibri"/>
              <a:sym typeface="Calibri"/>
            </a:endParaRPr>
          </a:p>
        </p:txBody>
      </p:sp>
      <p:sp>
        <p:nvSpPr>
          <p:cNvPr id="104" name="Google Shape;104;g1620095df15_0_0"/>
          <p:cNvSpPr txBox="1"/>
          <p:nvPr>
            <p:ph idx="1" type="subTitle"/>
          </p:nvPr>
        </p:nvSpPr>
        <p:spPr>
          <a:xfrm>
            <a:off x="1250731" y="2988779"/>
            <a:ext cx="9144000" cy="2991600"/>
          </a:xfrm>
          <a:prstGeom prst="rect">
            <a:avLst/>
          </a:prstGeom>
          <a:noFill/>
          <a:ln>
            <a:noFill/>
          </a:ln>
        </p:spPr>
        <p:txBody>
          <a:bodyPr anchorCtr="0" anchor="t" bIns="45700" lIns="91425" spcFirstLastPara="1" rIns="91425" wrap="square" tIns="45700">
            <a:normAutofit/>
          </a:bodyPr>
          <a:lstStyle/>
          <a:p>
            <a:pPr indent="-381000" lvl="0" marL="457200" rtl="0" algn="l">
              <a:lnSpc>
                <a:spcPct val="90000"/>
              </a:lnSpc>
              <a:spcBef>
                <a:spcPts val="0"/>
              </a:spcBef>
              <a:spcAft>
                <a:spcPts val="0"/>
              </a:spcAft>
              <a:buClr>
                <a:srgbClr val="F2E33E"/>
              </a:buClr>
              <a:buSzPts val="2400"/>
              <a:buChar char="-"/>
            </a:pPr>
            <a:r>
              <a:rPr lang="en-US">
                <a:solidFill>
                  <a:srgbClr val="F2E33E"/>
                </a:solidFill>
              </a:rPr>
              <a:t>Je kunt een hypothese/verwachting formuleren</a:t>
            </a:r>
            <a:endParaRPr>
              <a:solidFill>
                <a:srgbClr val="F2E33E"/>
              </a:solidFill>
            </a:endParaRPr>
          </a:p>
          <a:p>
            <a:pPr indent="-381000" lvl="0" marL="457200" rtl="0" algn="l">
              <a:lnSpc>
                <a:spcPct val="90000"/>
              </a:lnSpc>
              <a:spcBef>
                <a:spcPts val="0"/>
              </a:spcBef>
              <a:spcAft>
                <a:spcPts val="0"/>
              </a:spcAft>
              <a:buClr>
                <a:srgbClr val="F2E33E"/>
              </a:buClr>
              <a:buSzPts val="2400"/>
              <a:buChar char="-"/>
            </a:pPr>
            <a:r>
              <a:rPr lang="en-US">
                <a:solidFill>
                  <a:srgbClr val="F2E33E"/>
                </a:solidFill>
              </a:rPr>
              <a:t>Je kunt laten zien hoe je een hypothese bewijst of ontkracht door het doen van onderzoek en experiment</a:t>
            </a:r>
            <a:endParaRPr>
              <a:solidFill>
                <a:srgbClr val="F2E33E"/>
              </a:solidFill>
            </a:endParaRPr>
          </a:p>
          <a:p>
            <a:pPr indent="-381000" lvl="0" marL="457200" rtl="0" algn="l">
              <a:lnSpc>
                <a:spcPct val="90000"/>
              </a:lnSpc>
              <a:spcBef>
                <a:spcPts val="0"/>
              </a:spcBef>
              <a:spcAft>
                <a:spcPts val="0"/>
              </a:spcAft>
              <a:buClr>
                <a:srgbClr val="F2E33E"/>
              </a:buClr>
              <a:buSzPts val="2400"/>
              <a:buChar char="-"/>
            </a:pPr>
            <a:r>
              <a:rPr lang="en-US">
                <a:solidFill>
                  <a:srgbClr val="F2E33E"/>
                </a:solidFill>
              </a:rPr>
              <a:t>Je kunt 3 vaardigheden opnoemen die belangrijk zijn bij het doen van onderzoek</a:t>
            </a:r>
            <a:endParaRPr>
              <a:solidFill>
                <a:srgbClr val="F2E33E"/>
              </a:solidFill>
            </a:endParaRPr>
          </a:p>
        </p:txBody>
      </p:sp>
      <p:pic>
        <p:nvPicPr>
          <p:cNvPr id="105" name="Google Shape;105;g1620095df15_0_0"/>
          <p:cNvPicPr preferRelativeResize="0"/>
          <p:nvPr/>
        </p:nvPicPr>
        <p:blipFill rotWithShape="1">
          <a:blip r:embed="rId3">
            <a:alphaModFix/>
          </a:blip>
          <a:srcRect b="0" l="0" r="0" t="0"/>
          <a:stretch/>
        </p:blipFill>
        <p:spPr>
          <a:xfrm>
            <a:off x="339995" y="128910"/>
            <a:ext cx="3152481" cy="26276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00" scaled="0"/>
        </a:gradFill>
      </p:bgPr>
    </p:bg>
    <p:spTree>
      <p:nvGrpSpPr>
        <p:cNvPr id="109" name="Shape 109"/>
        <p:cNvGrpSpPr/>
        <p:nvPr/>
      </p:nvGrpSpPr>
      <p:grpSpPr>
        <a:xfrm>
          <a:off x="0" y="0"/>
          <a:ext cx="0" cy="0"/>
          <a:chOff x="0" y="0"/>
          <a:chExt cx="0" cy="0"/>
        </a:xfrm>
      </p:grpSpPr>
      <p:sp>
        <p:nvSpPr>
          <p:cNvPr id="110" name="Google Shape;110;p3"/>
          <p:cNvSpPr txBox="1"/>
          <p:nvPr>
            <p:ph type="ctrTitle"/>
          </p:nvPr>
        </p:nvSpPr>
        <p:spPr>
          <a:xfrm>
            <a:off x="4472902" y="-410242"/>
            <a:ext cx="9144000" cy="2387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2E33E"/>
              </a:buClr>
              <a:buSzPts val="4800"/>
              <a:buFont typeface="Calibri"/>
              <a:buNone/>
            </a:pPr>
            <a:r>
              <a:rPr b="1" lang="en-US" sz="4800">
                <a:solidFill>
                  <a:srgbClr val="F2E33E"/>
                </a:solidFill>
                <a:latin typeface="Calibri"/>
                <a:ea typeface="Calibri"/>
                <a:cs typeface="Calibri"/>
                <a:sym typeface="Calibri"/>
              </a:rPr>
              <a:t>Wat gaan we doen:</a:t>
            </a:r>
            <a:endParaRPr b="1" sz="4800">
              <a:solidFill>
                <a:srgbClr val="F2E33E"/>
              </a:solidFill>
              <a:latin typeface="Calibri"/>
              <a:ea typeface="Calibri"/>
              <a:cs typeface="Calibri"/>
              <a:sym typeface="Calibri"/>
            </a:endParaRPr>
          </a:p>
        </p:txBody>
      </p:sp>
      <p:sp>
        <p:nvSpPr>
          <p:cNvPr id="111" name="Google Shape;111;p3"/>
          <p:cNvSpPr txBox="1"/>
          <p:nvPr>
            <p:ph idx="1" type="subTitle"/>
          </p:nvPr>
        </p:nvSpPr>
        <p:spPr>
          <a:xfrm>
            <a:off x="1250731" y="2988779"/>
            <a:ext cx="9144000" cy="2991599"/>
          </a:xfrm>
          <a:prstGeom prst="rect">
            <a:avLst/>
          </a:prstGeom>
          <a:noFill/>
          <a:ln>
            <a:noFill/>
          </a:ln>
        </p:spPr>
        <p:txBody>
          <a:bodyPr anchorCtr="0" anchor="t" bIns="45700" lIns="91425" spcFirstLastPara="1" rIns="91425" wrap="square" tIns="45700">
            <a:normAutofit fontScale="92500"/>
          </a:bodyPr>
          <a:lstStyle/>
          <a:p>
            <a:pPr indent="0" lvl="0" marL="0" rtl="0" algn="ctr">
              <a:lnSpc>
                <a:spcPct val="90000"/>
              </a:lnSpc>
              <a:spcBef>
                <a:spcPts val="0"/>
              </a:spcBef>
              <a:spcAft>
                <a:spcPts val="0"/>
              </a:spcAft>
              <a:buClr>
                <a:srgbClr val="F2E33E"/>
              </a:buClr>
              <a:buSzPct val="100000"/>
              <a:buNone/>
            </a:pPr>
            <a:r>
              <a:rPr b="1" lang="en-US" sz="2800">
                <a:solidFill>
                  <a:srgbClr val="F2E33E"/>
                </a:solidFill>
              </a:rPr>
              <a:t>Je eigen microscopisch onderzoek!</a:t>
            </a:r>
            <a:endParaRPr/>
          </a:p>
          <a:p>
            <a:pPr indent="0" lvl="0" marL="0" rtl="0" algn="l">
              <a:lnSpc>
                <a:spcPct val="90000"/>
              </a:lnSpc>
              <a:spcBef>
                <a:spcPts val="1000"/>
              </a:spcBef>
              <a:spcAft>
                <a:spcPts val="0"/>
              </a:spcAft>
              <a:buClr>
                <a:schemeClr val="dk1"/>
              </a:buClr>
              <a:buSzPct val="100000"/>
              <a:buNone/>
            </a:pPr>
            <a:r>
              <a:t/>
            </a:r>
            <a:endParaRPr>
              <a:solidFill>
                <a:srgbClr val="F2E33E"/>
              </a:solidFill>
            </a:endParaRPr>
          </a:p>
          <a:p>
            <a:pPr indent="0" lvl="0" marL="0" rtl="0" algn="ctr">
              <a:lnSpc>
                <a:spcPct val="90000"/>
              </a:lnSpc>
              <a:spcBef>
                <a:spcPts val="1000"/>
              </a:spcBef>
              <a:spcAft>
                <a:spcPts val="0"/>
              </a:spcAft>
              <a:buClr>
                <a:srgbClr val="F2E33E"/>
              </a:buClr>
              <a:buSzPct val="100000"/>
              <a:buNone/>
            </a:pPr>
            <a:r>
              <a:rPr lang="en-US">
                <a:solidFill>
                  <a:srgbClr val="F2E33E"/>
                </a:solidFill>
              </a:rPr>
              <a:t>In de vorige lessen ben je al een echte onderzoeker en microscopist geworden! Je hebt geleerd hoe je dingen kunt vergroten en hoe je zo een hele onzichtbare wereld kunt ontdekken. Net zoals Antoni van Leeuwenhoek dat als eerste mens deed. Je gaat nu als een wetenschapper zelf onderzoek doen. </a:t>
            </a:r>
            <a:endParaRPr/>
          </a:p>
          <a:p>
            <a:pPr indent="0" lvl="0" marL="0" rtl="0" algn="ctr">
              <a:lnSpc>
                <a:spcPct val="90000"/>
              </a:lnSpc>
              <a:spcBef>
                <a:spcPts val="1000"/>
              </a:spcBef>
              <a:spcAft>
                <a:spcPts val="0"/>
              </a:spcAft>
              <a:buClr>
                <a:srgbClr val="F2E33E"/>
              </a:buClr>
              <a:buSzPct val="100000"/>
              <a:buNone/>
            </a:pPr>
            <a:r>
              <a:rPr lang="en-US">
                <a:solidFill>
                  <a:srgbClr val="F2E33E"/>
                </a:solidFill>
              </a:rPr>
              <a:t>Wat doen microbiologische onderzoekers en wetenschappers eigenlijk? Waarom is dat belangrijk?</a:t>
            </a:r>
            <a:endParaRPr>
              <a:solidFill>
                <a:srgbClr val="F2E33E"/>
              </a:solidFill>
            </a:endParaRPr>
          </a:p>
        </p:txBody>
      </p:sp>
      <p:cxnSp>
        <p:nvCxnSpPr>
          <p:cNvPr id="112" name="Google Shape;112;p3"/>
          <p:cNvCxnSpPr/>
          <p:nvPr/>
        </p:nvCxnSpPr>
        <p:spPr>
          <a:xfrm>
            <a:off x="4472902" y="2169356"/>
            <a:ext cx="5382798" cy="0"/>
          </a:xfrm>
          <a:prstGeom prst="straightConnector1">
            <a:avLst/>
          </a:prstGeom>
          <a:noFill/>
          <a:ln cap="flat" cmpd="sng" w="47625">
            <a:solidFill>
              <a:schemeClr val="lt1"/>
            </a:solidFill>
            <a:prstDash val="solid"/>
            <a:miter lim="800000"/>
            <a:headEnd len="sm" w="sm" type="none"/>
            <a:tailEnd len="sm" w="sm" type="none"/>
          </a:ln>
        </p:spPr>
      </p:cxnSp>
      <p:pic>
        <p:nvPicPr>
          <p:cNvPr id="113" name="Google Shape;113;p3"/>
          <p:cNvPicPr preferRelativeResize="0"/>
          <p:nvPr/>
        </p:nvPicPr>
        <p:blipFill rotWithShape="1">
          <a:blip r:embed="rId3">
            <a:alphaModFix/>
          </a:blip>
          <a:srcRect b="0" l="0" r="0" t="0"/>
          <a:stretch/>
        </p:blipFill>
        <p:spPr>
          <a:xfrm>
            <a:off x="339995" y="128910"/>
            <a:ext cx="3152481" cy="262761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19" scaled="0"/>
        </a:gradFill>
      </p:bgPr>
    </p:bg>
    <p:spTree>
      <p:nvGrpSpPr>
        <p:cNvPr id="117" name="Shape 117"/>
        <p:cNvGrpSpPr/>
        <p:nvPr/>
      </p:nvGrpSpPr>
      <p:grpSpPr>
        <a:xfrm>
          <a:off x="0" y="0"/>
          <a:ext cx="0" cy="0"/>
          <a:chOff x="0" y="0"/>
          <a:chExt cx="0" cy="0"/>
        </a:xfrm>
      </p:grpSpPr>
      <p:sp>
        <p:nvSpPr>
          <p:cNvPr id="118" name="Google Shape;118;g1620095df15_0_81"/>
          <p:cNvSpPr txBox="1"/>
          <p:nvPr>
            <p:ph type="ctrTitle"/>
          </p:nvPr>
        </p:nvSpPr>
        <p:spPr>
          <a:xfrm>
            <a:off x="3689131" y="-334372"/>
            <a:ext cx="9144000" cy="23877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2E33E"/>
              </a:buClr>
              <a:buSzPts val="4800"/>
              <a:buFont typeface="Calibri"/>
              <a:buNone/>
            </a:pPr>
            <a:r>
              <a:rPr b="1" lang="en-US" sz="4800">
                <a:solidFill>
                  <a:srgbClr val="F2E33E"/>
                </a:solidFill>
                <a:latin typeface="Calibri"/>
                <a:ea typeface="Calibri"/>
                <a:cs typeface="Calibri"/>
                <a:sym typeface="Calibri"/>
              </a:rPr>
              <a:t>Hoe gaan we dat doen vandaag?</a:t>
            </a:r>
            <a:endParaRPr b="1" sz="4800">
              <a:solidFill>
                <a:srgbClr val="F2E33E"/>
              </a:solidFill>
              <a:latin typeface="Calibri"/>
              <a:ea typeface="Calibri"/>
              <a:cs typeface="Calibri"/>
              <a:sym typeface="Calibri"/>
            </a:endParaRPr>
          </a:p>
        </p:txBody>
      </p:sp>
      <p:sp>
        <p:nvSpPr>
          <p:cNvPr id="119" name="Google Shape;119;g1620095df15_0_81"/>
          <p:cNvSpPr txBox="1"/>
          <p:nvPr>
            <p:ph idx="1" type="subTitle"/>
          </p:nvPr>
        </p:nvSpPr>
        <p:spPr>
          <a:xfrm>
            <a:off x="2028050" y="2695574"/>
            <a:ext cx="9406200" cy="3522900"/>
          </a:xfrm>
          <a:prstGeom prst="rect">
            <a:avLst/>
          </a:prstGeom>
          <a:noFill/>
          <a:ln>
            <a:noFill/>
          </a:ln>
        </p:spPr>
        <p:txBody>
          <a:bodyPr anchorCtr="0" anchor="t" bIns="45700" lIns="91425" spcFirstLastPara="1" rIns="91425" wrap="square" tIns="45700">
            <a:normAutofit lnSpcReduction="20000"/>
          </a:bodyPr>
          <a:lstStyle/>
          <a:p>
            <a:pPr indent="-368300" lvl="0" marL="457200" rtl="0" algn="l">
              <a:lnSpc>
                <a:spcPct val="100000"/>
              </a:lnSpc>
              <a:spcBef>
                <a:spcPts val="600"/>
              </a:spcBef>
              <a:spcAft>
                <a:spcPts val="0"/>
              </a:spcAft>
              <a:buClr>
                <a:srgbClr val="F2E33E"/>
              </a:buClr>
              <a:buSzPts val="2200"/>
              <a:buChar char="●"/>
            </a:pPr>
            <a:r>
              <a:rPr lang="en-US" sz="2200">
                <a:solidFill>
                  <a:srgbClr val="F2E33E"/>
                </a:solidFill>
              </a:rPr>
              <a:t>Je gaat aan de slag met jullie onderzoeksvraag (</a:t>
            </a:r>
            <a:r>
              <a:rPr i="1" lang="en-US" sz="2200">
                <a:solidFill>
                  <a:srgbClr val="F2E33E"/>
                </a:solidFill>
              </a:rPr>
              <a:t>Opdracht Start eigen onderzoekscyclus)</a:t>
            </a:r>
            <a:endParaRPr i="1" sz="2200">
              <a:solidFill>
                <a:srgbClr val="F2E33E"/>
              </a:solidFill>
            </a:endParaRPr>
          </a:p>
          <a:p>
            <a:pPr indent="-368300" lvl="0" marL="457200" rtl="0" algn="l">
              <a:lnSpc>
                <a:spcPct val="100000"/>
              </a:lnSpc>
              <a:spcBef>
                <a:spcPts val="0"/>
              </a:spcBef>
              <a:spcAft>
                <a:spcPts val="0"/>
              </a:spcAft>
              <a:buClr>
                <a:srgbClr val="F2E33E"/>
              </a:buClr>
              <a:buSzPts val="2200"/>
              <a:buChar char="●"/>
            </a:pPr>
            <a:r>
              <a:rPr lang="en-US" sz="2200">
                <a:solidFill>
                  <a:srgbClr val="F2E33E"/>
                </a:solidFill>
              </a:rPr>
              <a:t>Je gaat materiaal verzamelen voor je onderzoek </a:t>
            </a:r>
            <a:r>
              <a:rPr i="1" lang="en-US" sz="2200">
                <a:solidFill>
                  <a:srgbClr val="F2E33E"/>
                </a:solidFill>
              </a:rPr>
              <a:t>(Opdracht Verzamelen materiaal voor onderzoek en f</a:t>
            </a:r>
            <a:r>
              <a:rPr i="1" lang="en-US" sz="2200">
                <a:solidFill>
                  <a:srgbClr val="F2E33E"/>
                </a:solidFill>
              </a:rPr>
              <a:t>ilms Monster nemen en Planktonnet maken van Wim van Egmond)</a:t>
            </a:r>
            <a:endParaRPr i="1" sz="2200">
              <a:solidFill>
                <a:srgbClr val="F2E33E"/>
              </a:solidFill>
            </a:endParaRPr>
          </a:p>
          <a:p>
            <a:pPr indent="-368300" lvl="0" marL="457200" rtl="0" algn="l">
              <a:lnSpc>
                <a:spcPct val="100000"/>
              </a:lnSpc>
              <a:spcBef>
                <a:spcPts val="0"/>
              </a:spcBef>
              <a:spcAft>
                <a:spcPts val="0"/>
              </a:spcAft>
              <a:buClr>
                <a:srgbClr val="F2E33E"/>
              </a:buClr>
              <a:buSzPts val="2200"/>
              <a:buChar char="●"/>
            </a:pPr>
            <a:r>
              <a:rPr lang="en-US" sz="2200">
                <a:solidFill>
                  <a:srgbClr val="F2E33E"/>
                </a:solidFill>
              </a:rPr>
              <a:t>Je gaat jouw objecten prepareren (</a:t>
            </a:r>
            <a:r>
              <a:rPr i="1" lang="en-US" sz="2200">
                <a:solidFill>
                  <a:srgbClr val="F2E33E"/>
                </a:solidFill>
              </a:rPr>
              <a:t>Opdracht Onderzoek doen en documenteren)</a:t>
            </a:r>
            <a:endParaRPr sz="2200">
              <a:solidFill>
                <a:srgbClr val="F2E33E"/>
              </a:solidFill>
            </a:endParaRPr>
          </a:p>
          <a:p>
            <a:pPr indent="-368300" lvl="0" marL="457200" rtl="0" algn="l">
              <a:lnSpc>
                <a:spcPct val="100000"/>
              </a:lnSpc>
              <a:spcBef>
                <a:spcPts val="0"/>
              </a:spcBef>
              <a:spcAft>
                <a:spcPts val="0"/>
              </a:spcAft>
              <a:buClr>
                <a:srgbClr val="F2E33E"/>
              </a:buClr>
              <a:buSzPts val="2200"/>
              <a:buChar char="●"/>
            </a:pPr>
            <a:r>
              <a:rPr lang="en-US" sz="2200">
                <a:solidFill>
                  <a:srgbClr val="F2E33E"/>
                </a:solidFill>
              </a:rPr>
              <a:t>Je doet waarnemingen met de microscoop (</a:t>
            </a:r>
            <a:r>
              <a:rPr i="1" lang="en-US" sz="2200">
                <a:solidFill>
                  <a:srgbClr val="F2E33E"/>
                </a:solidFill>
              </a:rPr>
              <a:t>Opdracht Onderzoek doen en documenteren)</a:t>
            </a:r>
            <a:endParaRPr sz="2200">
              <a:solidFill>
                <a:srgbClr val="F2E33E"/>
              </a:solidFill>
            </a:endParaRPr>
          </a:p>
          <a:p>
            <a:pPr indent="-368300" lvl="0" marL="457200" rtl="0" algn="l">
              <a:lnSpc>
                <a:spcPct val="100000"/>
              </a:lnSpc>
              <a:spcBef>
                <a:spcPts val="0"/>
              </a:spcBef>
              <a:spcAft>
                <a:spcPts val="0"/>
              </a:spcAft>
              <a:buClr>
                <a:srgbClr val="F2E33E"/>
              </a:buClr>
              <a:buSzPts val="2200"/>
              <a:buChar char="●"/>
            </a:pPr>
            <a:r>
              <a:rPr lang="en-US" sz="2200">
                <a:solidFill>
                  <a:srgbClr val="F2E33E"/>
                </a:solidFill>
              </a:rPr>
              <a:t>Je tekent zoveel mogelijk en beschrijft jouw waarnemingen in woorden</a:t>
            </a:r>
            <a:r>
              <a:rPr i="1" lang="en-US" sz="2200">
                <a:solidFill>
                  <a:srgbClr val="F2E33E"/>
                </a:solidFill>
              </a:rPr>
              <a:t> (film Henrike Scholten)</a:t>
            </a:r>
            <a:endParaRPr i="1" sz="2200">
              <a:solidFill>
                <a:srgbClr val="F2E33E"/>
              </a:solidFill>
            </a:endParaRPr>
          </a:p>
          <a:p>
            <a:pPr indent="-368300" lvl="0" marL="457200" rtl="0" algn="l">
              <a:lnSpc>
                <a:spcPct val="100000"/>
              </a:lnSpc>
              <a:spcBef>
                <a:spcPts val="0"/>
              </a:spcBef>
              <a:spcAft>
                <a:spcPts val="0"/>
              </a:spcAft>
              <a:buClr>
                <a:srgbClr val="F2E33E"/>
              </a:buClr>
              <a:buSzPts val="2200"/>
              <a:buChar char="●"/>
            </a:pPr>
            <a:r>
              <a:rPr lang="en-US" sz="2200">
                <a:solidFill>
                  <a:srgbClr val="F2E33E"/>
                </a:solidFill>
              </a:rPr>
              <a:t>Je bewaart je beschrijving en tekeningen goed voor de volgende stap</a:t>
            </a:r>
            <a:endParaRPr sz="3200">
              <a:solidFill>
                <a:srgbClr val="F2E33E"/>
              </a:solidFill>
            </a:endParaRPr>
          </a:p>
        </p:txBody>
      </p:sp>
      <p:cxnSp>
        <p:nvCxnSpPr>
          <p:cNvPr id="120" name="Google Shape;120;g1620095df15_0_81"/>
          <p:cNvCxnSpPr/>
          <p:nvPr/>
        </p:nvCxnSpPr>
        <p:spPr>
          <a:xfrm>
            <a:off x="4472902" y="2169356"/>
            <a:ext cx="5382900" cy="0"/>
          </a:xfrm>
          <a:prstGeom prst="straightConnector1">
            <a:avLst/>
          </a:prstGeom>
          <a:noFill/>
          <a:ln cap="flat" cmpd="sng" w="47625">
            <a:solidFill>
              <a:schemeClr val="lt1"/>
            </a:solidFill>
            <a:prstDash val="solid"/>
            <a:miter lim="800000"/>
            <a:headEnd len="sm" w="sm" type="none"/>
            <a:tailEnd len="sm" w="sm" type="none"/>
          </a:ln>
        </p:spPr>
      </p:cxnSp>
      <p:pic>
        <p:nvPicPr>
          <p:cNvPr id="121" name="Google Shape;121;g1620095df15_0_81"/>
          <p:cNvPicPr preferRelativeResize="0"/>
          <p:nvPr/>
        </p:nvPicPr>
        <p:blipFill rotWithShape="1">
          <a:blip r:embed="rId3">
            <a:alphaModFix/>
          </a:blip>
          <a:srcRect b="0" l="0" r="0" t="0"/>
          <a:stretch/>
        </p:blipFill>
        <p:spPr>
          <a:xfrm>
            <a:off x="339995" y="128910"/>
            <a:ext cx="3152481" cy="26276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00" scaled="0"/>
        </a:gradFill>
      </p:bgPr>
    </p:bg>
    <p:spTree>
      <p:nvGrpSpPr>
        <p:cNvPr id="125" name="Shape 125"/>
        <p:cNvGrpSpPr/>
        <p:nvPr/>
      </p:nvGrpSpPr>
      <p:grpSpPr>
        <a:xfrm>
          <a:off x="0" y="0"/>
          <a:ext cx="0" cy="0"/>
          <a:chOff x="0" y="0"/>
          <a:chExt cx="0" cy="0"/>
        </a:xfrm>
      </p:grpSpPr>
      <p:sp>
        <p:nvSpPr>
          <p:cNvPr id="126" name="Google Shape;126;p5"/>
          <p:cNvSpPr txBox="1"/>
          <p:nvPr>
            <p:ph type="ctrTitle"/>
          </p:nvPr>
        </p:nvSpPr>
        <p:spPr>
          <a:xfrm>
            <a:off x="3689131" y="-334372"/>
            <a:ext cx="9144000" cy="23876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2E33E"/>
              </a:buClr>
              <a:buSzPts val="4800"/>
              <a:buFont typeface="Calibri"/>
              <a:buNone/>
            </a:pPr>
            <a:r>
              <a:rPr b="1" lang="en-US" sz="4800">
                <a:solidFill>
                  <a:srgbClr val="F2E33E"/>
                </a:solidFill>
                <a:latin typeface="Calibri"/>
                <a:ea typeface="Calibri"/>
                <a:cs typeface="Calibri"/>
                <a:sym typeface="Calibri"/>
              </a:rPr>
              <a:t>Hoe doe je onderzoek?</a:t>
            </a:r>
            <a:endParaRPr b="1" sz="4800">
              <a:solidFill>
                <a:srgbClr val="F2E33E"/>
              </a:solidFill>
              <a:latin typeface="Calibri"/>
              <a:ea typeface="Calibri"/>
              <a:cs typeface="Calibri"/>
              <a:sym typeface="Calibri"/>
            </a:endParaRPr>
          </a:p>
        </p:txBody>
      </p:sp>
      <p:cxnSp>
        <p:nvCxnSpPr>
          <p:cNvPr id="127" name="Google Shape;127;p5"/>
          <p:cNvCxnSpPr/>
          <p:nvPr/>
        </p:nvCxnSpPr>
        <p:spPr>
          <a:xfrm>
            <a:off x="4472902" y="2169356"/>
            <a:ext cx="5382798" cy="0"/>
          </a:xfrm>
          <a:prstGeom prst="straightConnector1">
            <a:avLst/>
          </a:prstGeom>
          <a:noFill/>
          <a:ln cap="flat" cmpd="sng" w="47625">
            <a:solidFill>
              <a:schemeClr val="lt1"/>
            </a:solidFill>
            <a:prstDash val="solid"/>
            <a:miter lim="800000"/>
            <a:headEnd len="sm" w="sm" type="none"/>
            <a:tailEnd len="sm" w="sm" type="none"/>
          </a:ln>
        </p:spPr>
      </p:cxnSp>
      <p:pic>
        <p:nvPicPr>
          <p:cNvPr id="128" name="Google Shape;128;p5"/>
          <p:cNvPicPr preferRelativeResize="0"/>
          <p:nvPr/>
        </p:nvPicPr>
        <p:blipFill rotWithShape="1">
          <a:blip r:embed="rId3">
            <a:alphaModFix/>
          </a:blip>
          <a:srcRect b="0" l="0" r="0" t="0"/>
          <a:stretch/>
        </p:blipFill>
        <p:spPr>
          <a:xfrm>
            <a:off x="191924" y="0"/>
            <a:ext cx="3152481" cy="2627613"/>
          </a:xfrm>
          <a:prstGeom prst="rect">
            <a:avLst/>
          </a:prstGeom>
          <a:noFill/>
          <a:ln>
            <a:noFill/>
          </a:ln>
        </p:spPr>
      </p:pic>
      <p:grpSp>
        <p:nvGrpSpPr>
          <p:cNvPr id="129" name="Google Shape;129;p5"/>
          <p:cNvGrpSpPr/>
          <p:nvPr/>
        </p:nvGrpSpPr>
        <p:grpSpPr>
          <a:xfrm>
            <a:off x="4447735" y="2935929"/>
            <a:ext cx="3296528" cy="3196857"/>
            <a:chOff x="1094935" y="1276"/>
            <a:chExt cx="3296528" cy="3196857"/>
          </a:xfrm>
        </p:grpSpPr>
        <p:sp>
          <p:nvSpPr>
            <p:cNvPr id="130" name="Google Shape;130;p5"/>
            <p:cNvSpPr/>
            <p:nvPr/>
          </p:nvSpPr>
          <p:spPr>
            <a:xfrm>
              <a:off x="3121452" y="24204"/>
              <a:ext cx="791616" cy="7916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5"/>
            <p:cNvSpPr txBox="1"/>
            <p:nvPr/>
          </p:nvSpPr>
          <p:spPr>
            <a:xfrm>
              <a:off x="3121452" y="24204"/>
              <a:ext cx="791616" cy="791616"/>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Je (volgende) vraag</a:t>
              </a:r>
              <a:endParaRPr/>
            </a:p>
          </p:txBody>
        </p:sp>
        <p:sp>
          <p:nvSpPr>
            <p:cNvPr id="132" name="Google Shape;132;p5"/>
            <p:cNvSpPr/>
            <p:nvPr/>
          </p:nvSpPr>
          <p:spPr>
            <a:xfrm>
              <a:off x="1259060" y="1276"/>
              <a:ext cx="2968278" cy="2968278"/>
            </a:xfrm>
            <a:custGeom>
              <a:rect b="b" l="l" r="r" t="t"/>
              <a:pathLst>
                <a:path extrusionOk="0" h="120000" w="120000">
                  <a:moveTo>
                    <a:pt x="108083" y="31608"/>
                  </a:moveTo>
                  <a:lnTo>
                    <a:pt x="108083" y="31608"/>
                  </a:lnTo>
                  <a:cubicBezTo>
                    <a:pt x="112356" y="38845"/>
                    <a:pt x="114940" y="46952"/>
                    <a:pt x="115644" y="55327"/>
                  </a:cubicBezTo>
                  <a:lnTo>
                    <a:pt x="119790" y="55362"/>
                  </a:lnTo>
                  <a:lnTo>
                    <a:pt x="112718" y="60446"/>
                  </a:lnTo>
                  <a:lnTo>
                    <a:pt x="105230" y="55239"/>
                  </a:lnTo>
                  <a:lnTo>
                    <a:pt x="109374" y="55274"/>
                  </a:lnTo>
                  <a:cubicBezTo>
                    <a:pt x="108681" y="48037"/>
                    <a:pt x="106406" y="41041"/>
                    <a:pt x="102710" y="34781"/>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5"/>
            <p:cNvSpPr/>
            <p:nvPr/>
          </p:nvSpPr>
          <p:spPr>
            <a:xfrm>
              <a:off x="3599847" y="1496554"/>
              <a:ext cx="791616" cy="7916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
            <p:cNvSpPr txBox="1"/>
            <p:nvPr/>
          </p:nvSpPr>
          <p:spPr>
            <a:xfrm>
              <a:off x="3599847" y="1496554"/>
              <a:ext cx="791616" cy="791616"/>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Verwachting/ Hypothese</a:t>
              </a:r>
              <a:endParaRPr/>
            </a:p>
          </p:txBody>
        </p:sp>
        <p:sp>
          <p:nvSpPr>
            <p:cNvPr id="135" name="Google Shape;135;p5"/>
            <p:cNvSpPr/>
            <p:nvPr/>
          </p:nvSpPr>
          <p:spPr>
            <a:xfrm>
              <a:off x="1259060" y="1276"/>
              <a:ext cx="2968278" cy="2968278"/>
            </a:xfrm>
            <a:custGeom>
              <a:rect b="b" l="l" r="r" t="t"/>
              <a:pathLst>
                <a:path extrusionOk="0" h="120000" w="120000">
                  <a:moveTo>
                    <a:pt x="104266" y="94038"/>
                  </a:moveTo>
                  <a:cubicBezTo>
                    <a:pt x="98358" y="101721"/>
                    <a:pt x="90553" y="107734"/>
                    <a:pt x="81617" y="111485"/>
                  </a:cubicBezTo>
                  <a:lnTo>
                    <a:pt x="82864" y="115440"/>
                  </a:lnTo>
                  <a:lnTo>
                    <a:pt x="75845" y="110282"/>
                  </a:lnTo>
                  <a:lnTo>
                    <a:pt x="78487" y="101552"/>
                  </a:lnTo>
                  <a:lnTo>
                    <a:pt x="79733" y="105505"/>
                  </a:lnTo>
                  <a:cubicBezTo>
                    <a:pt x="87451" y="102158"/>
                    <a:pt x="94191" y="96903"/>
                    <a:pt x="99319" y="90235"/>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5"/>
            <p:cNvSpPr/>
            <p:nvPr/>
          </p:nvSpPr>
          <p:spPr>
            <a:xfrm>
              <a:off x="2347391" y="2406517"/>
              <a:ext cx="791616" cy="7916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
            <p:cNvSpPr txBox="1"/>
            <p:nvPr/>
          </p:nvSpPr>
          <p:spPr>
            <a:xfrm>
              <a:off x="2347391" y="2406517"/>
              <a:ext cx="791616" cy="791616"/>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Experiment ontwerpen</a:t>
              </a:r>
              <a:endParaRPr/>
            </a:p>
          </p:txBody>
        </p:sp>
        <p:sp>
          <p:nvSpPr>
            <p:cNvPr id="138" name="Google Shape;138;p5"/>
            <p:cNvSpPr/>
            <p:nvPr/>
          </p:nvSpPr>
          <p:spPr>
            <a:xfrm>
              <a:off x="1259060" y="1276"/>
              <a:ext cx="2968278" cy="2968278"/>
            </a:xfrm>
            <a:custGeom>
              <a:rect b="b" l="l" r="r" t="t"/>
              <a:pathLst>
                <a:path extrusionOk="0" h="120000" w="120000">
                  <a:moveTo>
                    <a:pt x="43217" y="113258"/>
                  </a:moveTo>
                  <a:lnTo>
                    <a:pt x="43217" y="113258"/>
                  </a:lnTo>
                  <a:cubicBezTo>
                    <a:pt x="33974" y="110345"/>
                    <a:pt x="25648" y="105077"/>
                    <a:pt x="19058" y="97971"/>
                  </a:cubicBezTo>
                  <a:lnTo>
                    <a:pt x="15771" y="100499"/>
                  </a:lnTo>
                  <a:lnTo>
                    <a:pt x="18208" y="92137"/>
                  </a:lnTo>
                  <a:lnTo>
                    <a:pt x="27314" y="91623"/>
                  </a:lnTo>
                  <a:lnTo>
                    <a:pt x="24028" y="94149"/>
                  </a:lnTo>
                  <a:lnTo>
                    <a:pt x="24028" y="94149"/>
                  </a:lnTo>
                  <a:cubicBezTo>
                    <a:pt x="29820" y="100250"/>
                    <a:pt x="37069" y="104778"/>
                    <a:pt x="45092" y="107306"/>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
            <p:cNvSpPr/>
            <p:nvPr/>
          </p:nvSpPr>
          <p:spPr>
            <a:xfrm>
              <a:off x="1094935" y="1496554"/>
              <a:ext cx="791616" cy="7916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
            <p:cNvSpPr txBox="1"/>
            <p:nvPr/>
          </p:nvSpPr>
          <p:spPr>
            <a:xfrm>
              <a:off x="1094935" y="1496554"/>
              <a:ext cx="791616" cy="791616"/>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Experiment doen</a:t>
              </a:r>
              <a:endParaRPr/>
            </a:p>
          </p:txBody>
        </p:sp>
        <p:sp>
          <p:nvSpPr>
            <p:cNvPr id="141" name="Google Shape;141;p5"/>
            <p:cNvSpPr/>
            <p:nvPr/>
          </p:nvSpPr>
          <p:spPr>
            <a:xfrm>
              <a:off x="1259060" y="1276"/>
              <a:ext cx="2968278" cy="2968278"/>
            </a:xfrm>
            <a:custGeom>
              <a:rect b="b" l="l" r="r" t="t"/>
              <a:pathLst>
                <a:path extrusionOk="0" h="120000" w="120000">
                  <a:moveTo>
                    <a:pt x="4162" y="60472"/>
                  </a:moveTo>
                  <a:lnTo>
                    <a:pt x="4162" y="60472"/>
                  </a:lnTo>
                  <a:cubicBezTo>
                    <a:pt x="4091" y="52069"/>
                    <a:pt x="5918" y="43757"/>
                    <a:pt x="9506" y="36158"/>
                  </a:cubicBezTo>
                  <a:lnTo>
                    <a:pt x="5936" y="34049"/>
                  </a:lnTo>
                  <a:lnTo>
                    <a:pt x="14604" y="33194"/>
                  </a:lnTo>
                  <a:lnTo>
                    <a:pt x="18474" y="41453"/>
                  </a:lnTo>
                  <a:lnTo>
                    <a:pt x="14905" y="39346"/>
                  </a:lnTo>
                  <a:lnTo>
                    <a:pt x="14905" y="39346"/>
                  </a:lnTo>
                  <a:cubicBezTo>
                    <a:pt x="11878" y="45955"/>
                    <a:pt x="10341" y="53150"/>
                    <a:pt x="10402" y="60420"/>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5"/>
            <p:cNvSpPr/>
            <p:nvPr/>
          </p:nvSpPr>
          <p:spPr>
            <a:xfrm>
              <a:off x="1573331" y="24204"/>
              <a:ext cx="791616" cy="7916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
            <p:cNvSpPr txBox="1"/>
            <p:nvPr/>
          </p:nvSpPr>
          <p:spPr>
            <a:xfrm>
              <a:off x="1573331" y="24204"/>
              <a:ext cx="791616" cy="791616"/>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1000"/>
                <a:buFont typeface="Calibri"/>
                <a:buNone/>
              </a:pPr>
              <a:r>
                <a:rPr b="0" i="0" lang="en-US" sz="1000" u="none" cap="none" strike="noStrike">
                  <a:solidFill>
                    <a:schemeClr val="dk1"/>
                  </a:solidFill>
                  <a:latin typeface="Calibri"/>
                  <a:ea typeface="Calibri"/>
                  <a:cs typeface="Calibri"/>
                  <a:sym typeface="Calibri"/>
                </a:rPr>
                <a:t>Conclusie </a:t>
              </a:r>
              <a:endParaRPr/>
            </a:p>
          </p:txBody>
        </p:sp>
        <p:sp>
          <p:nvSpPr>
            <p:cNvPr id="144" name="Google Shape;144;p5"/>
            <p:cNvSpPr/>
            <p:nvPr/>
          </p:nvSpPr>
          <p:spPr>
            <a:xfrm>
              <a:off x="1259060" y="1276"/>
              <a:ext cx="2968278" cy="2968278"/>
            </a:xfrm>
            <a:custGeom>
              <a:rect b="b" l="l" r="r" t="t"/>
              <a:pathLst>
                <a:path extrusionOk="0" h="120000" w="120000">
                  <a:moveTo>
                    <a:pt x="43961" y="6513"/>
                  </a:moveTo>
                  <a:lnTo>
                    <a:pt x="43961" y="6513"/>
                  </a:lnTo>
                  <a:cubicBezTo>
                    <a:pt x="52749" y="3878"/>
                    <a:pt x="62051" y="3449"/>
                    <a:pt x="71044" y="5263"/>
                  </a:cubicBezTo>
                  <a:lnTo>
                    <a:pt x="72235" y="1292"/>
                  </a:lnTo>
                  <a:lnTo>
                    <a:pt x="75142" y="9502"/>
                  </a:lnTo>
                  <a:lnTo>
                    <a:pt x="68052" y="15239"/>
                  </a:lnTo>
                  <a:lnTo>
                    <a:pt x="69243" y="11269"/>
                  </a:lnTo>
                  <a:lnTo>
                    <a:pt x="69243" y="11269"/>
                  </a:lnTo>
                  <a:cubicBezTo>
                    <a:pt x="61428" y="9787"/>
                    <a:pt x="53372" y="10206"/>
                    <a:pt x="45754" y="12490"/>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100000">
              <a:srgbClr val="002060"/>
            </a:gs>
          </a:gsLst>
          <a:lin ang="8100019" scaled="0"/>
        </a:gradFill>
      </p:bgPr>
    </p:bg>
    <p:spTree>
      <p:nvGrpSpPr>
        <p:cNvPr id="148" name="Shape 148"/>
        <p:cNvGrpSpPr/>
        <p:nvPr/>
      </p:nvGrpSpPr>
      <p:grpSpPr>
        <a:xfrm>
          <a:off x="0" y="0"/>
          <a:ext cx="0" cy="0"/>
          <a:chOff x="0" y="0"/>
          <a:chExt cx="0" cy="0"/>
        </a:xfrm>
      </p:grpSpPr>
      <p:sp>
        <p:nvSpPr>
          <p:cNvPr id="149" name="Google Shape;149;g1620095df15_0_163"/>
          <p:cNvSpPr txBox="1"/>
          <p:nvPr>
            <p:ph type="ctrTitle"/>
          </p:nvPr>
        </p:nvSpPr>
        <p:spPr>
          <a:xfrm>
            <a:off x="3689131" y="-1195897"/>
            <a:ext cx="9144000" cy="23877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2E33E"/>
              </a:buClr>
              <a:buSzPts val="4800"/>
              <a:buFont typeface="Calibri"/>
              <a:buNone/>
            </a:pPr>
            <a:r>
              <a:rPr b="1" lang="en-US" sz="4800">
                <a:solidFill>
                  <a:srgbClr val="F2E33E"/>
                </a:solidFill>
                <a:latin typeface="Calibri"/>
                <a:ea typeface="Calibri"/>
                <a:cs typeface="Calibri"/>
                <a:sym typeface="Calibri"/>
              </a:rPr>
              <a:t>Hoe doe je onderzoek?</a:t>
            </a:r>
            <a:endParaRPr b="1" sz="4800">
              <a:solidFill>
                <a:srgbClr val="F2E33E"/>
              </a:solidFill>
              <a:latin typeface="Calibri"/>
              <a:ea typeface="Calibri"/>
              <a:cs typeface="Calibri"/>
              <a:sym typeface="Calibri"/>
            </a:endParaRPr>
          </a:p>
        </p:txBody>
      </p:sp>
      <p:cxnSp>
        <p:nvCxnSpPr>
          <p:cNvPr id="150" name="Google Shape;150;g1620095df15_0_163"/>
          <p:cNvCxnSpPr/>
          <p:nvPr/>
        </p:nvCxnSpPr>
        <p:spPr>
          <a:xfrm>
            <a:off x="4247227" y="1442181"/>
            <a:ext cx="5382900" cy="0"/>
          </a:xfrm>
          <a:prstGeom prst="straightConnector1">
            <a:avLst/>
          </a:prstGeom>
          <a:noFill/>
          <a:ln cap="flat" cmpd="sng" w="47625">
            <a:solidFill>
              <a:schemeClr val="lt1"/>
            </a:solidFill>
            <a:prstDash val="solid"/>
            <a:miter lim="800000"/>
            <a:headEnd len="sm" w="sm" type="none"/>
            <a:tailEnd len="sm" w="sm" type="none"/>
          </a:ln>
        </p:spPr>
      </p:cxnSp>
      <p:pic>
        <p:nvPicPr>
          <p:cNvPr id="151" name="Google Shape;151;g1620095df15_0_163"/>
          <p:cNvPicPr preferRelativeResize="0"/>
          <p:nvPr/>
        </p:nvPicPr>
        <p:blipFill rotWithShape="1">
          <a:blip r:embed="rId3">
            <a:alphaModFix/>
          </a:blip>
          <a:srcRect b="0" l="0" r="0" t="0"/>
          <a:stretch/>
        </p:blipFill>
        <p:spPr>
          <a:xfrm>
            <a:off x="191924" y="0"/>
            <a:ext cx="3152481" cy="2627612"/>
          </a:xfrm>
          <a:prstGeom prst="rect">
            <a:avLst/>
          </a:prstGeom>
          <a:noFill/>
          <a:ln>
            <a:noFill/>
          </a:ln>
        </p:spPr>
      </p:pic>
      <p:pic>
        <p:nvPicPr>
          <p:cNvPr id="152" name="Google Shape;152;g1620095df15_0_163"/>
          <p:cNvPicPr preferRelativeResize="0"/>
          <p:nvPr/>
        </p:nvPicPr>
        <p:blipFill>
          <a:blip r:embed="rId4">
            <a:alphaModFix/>
          </a:blip>
          <a:stretch>
            <a:fillRect/>
          </a:stretch>
        </p:blipFill>
        <p:spPr>
          <a:xfrm>
            <a:off x="4247225" y="1767775"/>
            <a:ext cx="5845426" cy="4350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00" scaled="0"/>
        </a:gradFill>
      </p:bgPr>
    </p:bg>
    <p:spTree>
      <p:nvGrpSpPr>
        <p:cNvPr id="156" name="Shape 156"/>
        <p:cNvGrpSpPr/>
        <p:nvPr/>
      </p:nvGrpSpPr>
      <p:grpSpPr>
        <a:xfrm>
          <a:off x="0" y="0"/>
          <a:ext cx="0" cy="0"/>
          <a:chOff x="0" y="0"/>
          <a:chExt cx="0" cy="0"/>
        </a:xfrm>
      </p:grpSpPr>
      <p:sp>
        <p:nvSpPr>
          <p:cNvPr id="157" name="Google Shape;157;p7"/>
          <p:cNvSpPr txBox="1"/>
          <p:nvPr>
            <p:ph type="ctrTitle"/>
          </p:nvPr>
        </p:nvSpPr>
        <p:spPr>
          <a:xfrm>
            <a:off x="2936891" y="310807"/>
            <a:ext cx="8689052" cy="756744"/>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rgbClr val="F2E33E"/>
              </a:buClr>
              <a:buSzPts val="3600"/>
              <a:buFont typeface="Calibri"/>
              <a:buNone/>
            </a:pPr>
            <a:r>
              <a:rPr b="1" lang="en-US" sz="3600">
                <a:solidFill>
                  <a:srgbClr val="F2E33E"/>
                </a:solidFill>
              </a:rPr>
              <a:t>Opdracht Start eigen onderzoekscyclus</a:t>
            </a:r>
            <a:endParaRPr b="1" sz="3600">
              <a:solidFill>
                <a:srgbClr val="F2E33E"/>
              </a:solidFill>
              <a:latin typeface="Calibri"/>
              <a:ea typeface="Calibri"/>
              <a:cs typeface="Calibri"/>
              <a:sym typeface="Calibri"/>
            </a:endParaRPr>
          </a:p>
        </p:txBody>
      </p:sp>
      <p:cxnSp>
        <p:nvCxnSpPr>
          <p:cNvPr id="158" name="Google Shape;158;p7"/>
          <p:cNvCxnSpPr/>
          <p:nvPr/>
        </p:nvCxnSpPr>
        <p:spPr>
          <a:xfrm>
            <a:off x="2977427" y="1012000"/>
            <a:ext cx="8595960" cy="0"/>
          </a:xfrm>
          <a:prstGeom prst="straightConnector1">
            <a:avLst/>
          </a:prstGeom>
          <a:noFill/>
          <a:ln cap="flat" cmpd="sng" w="25400">
            <a:solidFill>
              <a:schemeClr val="lt1"/>
            </a:solidFill>
            <a:prstDash val="solid"/>
            <a:miter lim="800000"/>
            <a:headEnd len="sm" w="sm" type="none"/>
            <a:tailEnd len="sm" w="sm" type="none"/>
          </a:ln>
        </p:spPr>
      </p:cxnSp>
      <p:pic>
        <p:nvPicPr>
          <p:cNvPr id="159" name="Google Shape;159;p7"/>
          <p:cNvPicPr preferRelativeResize="0"/>
          <p:nvPr/>
        </p:nvPicPr>
        <p:blipFill rotWithShape="1">
          <a:blip r:embed="rId3">
            <a:alphaModFix/>
          </a:blip>
          <a:srcRect b="0" l="0" r="0" t="0"/>
          <a:stretch/>
        </p:blipFill>
        <p:spPr>
          <a:xfrm>
            <a:off x="261069" y="310807"/>
            <a:ext cx="1697880" cy="1415194"/>
          </a:xfrm>
          <a:prstGeom prst="rect">
            <a:avLst/>
          </a:prstGeom>
          <a:noFill/>
          <a:ln>
            <a:noFill/>
          </a:ln>
        </p:spPr>
      </p:pic>
      <p:sp>
        <p:nvSpPr>
          <p:cNvPr id="160" name="Google Shape;160;p7"/>
          <p:cNvSpPr txBox="1"/>
          <p:nvPr/>
        </p:nvSpPr>
        <p:spPr>
          <a:xfrm>
            <a:off x="1240220" y="1986225"/>
            <a:ext cx="9711559"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F2E33E"/>
                </a:solidFill>
                <a:latin typeface="Calibri"/>
                <a:ea typeface="Calibri"/>
                <a:cs typeface="Calibri"/>
                <a:sym typeface="Calibri"/>
              </a:rPr>
              <a:t>Tips en ideeën voor je onderzoek</a:t>
            </a:r>
            <a:endParaRPr sz="1800">
              <a:solidFill>
                <a:srgbClr val="F2E33E"/>
              </a:solidFill>
              <a:latin typeface="Calibri"/>
              <a:ea typeface="Calibri"/>
              <a:cs typeface="Calibri"/>
              <a:sym typeface="Calibri"/>
            </a:endParaRPr>
          </a:p>
          <a:p>
            <a:pPr indent="0" lvl="0" marL="0" marR="0" rtl="0" algn="l">
              <a:spcBef>
                <a:spcPts val="0"/>
              </a:spcBef>
              <a:spcAft>
                <a:spcPts val="0"/>
              </a:spcAft>
              <a:buNone/>
            </a:pPr>
            <a:br>
              <a:rPr lang="en-US" sz="1800">
                <a:solidFill>
                  <a:srgbClr val="F2E33E"/>
                </a:solidFill>
                <a:latin typeface="Calibri"/>
                <a:ea typeface="Calibri"/>
                <a:cs typeface="Calibri"/>
                <a:sym typeface="Calibri"/>
              </a:rPr>
            </a:br>
            <a:r>
              <a:rPr lang="en-US" sz="1800">
                <a:solidFill>
                  <a:srgbClr val="F2E33E"/>
                </a:solidFill>
                <a:latin typeface="Calibri"/>
                <a:ea typeface="Calibri"/>
                <a:cs typeface="Calibri"/>
                <a:sym typeface="Calibri"/>
              </a:rPr>
              <a:t>Onderwerpen of objecten die je goed zou kunnen onderzoeken met de microscoop zijn: </a:t>
            </a:r>
            <a:endParaRPr/>
          </a:p>
          <a:p>
            <a:pPr indent="-285750" lvl="0" marL="285750" marR="0" rtl="0" algn="l">
              <a:spcBef>
                <a:spcPts val="0"/>
              </a:spcBef>
              <a:spcAft>
                <a:spcPts val="0"/>
              </a:spcAft>
              <a:buClr>
                <a:srgbClr val="F2E33E"/>
              </a:buClr>
              <a:buSzPts val="1800"/>
              <a:buFont typeface="Arial"/>
              <a:buChar char="•"/>
            </a:pPr>
            <a:r>
              <a:rPr lang="en-US" sz="1800">
                <a:solidFill>
                  <a:srgbClr val="F2E33E"/>
                </a:solidFill>
                <a:latin typeface="Calibri"/>
                <a:ea typeface="Calibri"/>
                <a:cs typeface="Calibri"/>
                <a:sym typeface="Calibri"/>
              </a:rPr>
              <a:t>Insectenogen, poten, vleugels (wel van een dood exemplaar).</a:t>
            </a:r>
            <a:endParaRPr/>
          </a:p>
          <a:p>
            <a:pPr indent="-285750" lvl="0" marL="285750" marR="0" rtl="0" algn="l">
              <a:spcBef>
                <a:spcPts val="0"/>
              </a:spcBef>
              <a:spcAft>
                <a:spcPts val="0"/>
              </a:spcAft>
              <a:buClr>
                <a:srgbClr val="F2E33E"/>
              </a:buClr>
              <a:buSzPts val="1800"/>
              <a:buFont typeface="Arial"/>
              <a:buChar char="•"/>
            </a:pPr>
            <a:r>
              <a:rPr lang="en-US" sz="1800">
                <a:solidFill>
                  <a:srgbClr val="F2E33E"/>
                </a:solidFill>
                <a:latin typeface="Calibri"/>
                <a:ea typeface="Calibri"/>
                <a:cs typeface="Calibri"/>
                <a:sym typeface="Calibri"/>
              </a:rPr>
              <a:t>Vlooien en luizen.</a:t>
            </a:r>
            <a:endParaRPr/>
          </a:p>
          <a:p>
            <a:pPr indent="-285750" lvl="0" marL="285750" marR="0" rtl="0" algn="l">
              <a:spcBef>
                <a:spcPts val="0"/>
              </a:spcBef>
              <a:spcAft>
                <a:spcPts val="0"/>
              </a:spcAft>
              <a:buClr>
                <a:srgbClr val="F2E33E"/>
              </a:buClr>
              <a:buSzPts val="1800"/>
              <a:buFont typeface="Arial"/>
              <a:buChar char="•"/>
            </a:pPr>
            <a:r>
              <a:rPr lang="en-US" sz="1800">
                <a:solidFill>
                  <a:srgbClr val="F2E33E"/>
                </a:solidFill>
                <a:latin typeface="Calibri"/>
                <a:ea typeface="Calibri"/>
                <a:cs typeface="Calibri"/>
                <a:sym typeface="Calibri"/>
              </a:rPr>
              <a:t>Tandplak. Hoewel Antoni zijn tanden elke dag netjes met zout inwreef vond hij tussen zijn tanden toch allemaal kleine diertjes, bacteriën.</a:t>
            </a:r>
            <a:endParaRPr/>
          </a:p>
          <a:p>
            <a:pPr indent="-285750" lvl="0" marL="285750" marR="0" rtl="0" algn="l">
              <a:spcBef>
                <a:spcPts val="0"/>
              </a:spcBef>
              <a:spcAft>
                <a:spcPts val="0"/>
              </a:spcAft>
              <a:buClr>
                <a:srgbClr val="F2E33E"/>
              </a:buClr>
              <a:buSzPts val="1800"/>
              <a:buFont typeface="Arial"/>
              <a:buChar char="•"/>
            </a:pPr>
            <a:r>
              <a:rPr lang="en-US" sz="1800">
                <a:solidFill>
                  <a:srgbClr val="F2E33E"/>
                </a:solidFill>
                <a:latin typeface="Calibri"/>
                <a:ea typeface="Calibri"/>
                <a:cs typeface="Calibri"/>
                <a:sym typeface="Calibri"/>
              </a:rPr>
              <a:t>Slootwater. Antoni vroeg zich af waarom er een witachtige laag op het water van een meer dreef. Hij vulde een flesje, bekeek het onder zijn microscoop en ontdekte micro-organismen.</a:t>
            </a:r>
            <a:endParaRPr/>
          </a:p>
          <a:p>
            <a:pPr indent="-285750" lvl="0" marL="285750" marR="0" rtl="0" algn="l">
              <a:spcBef>
                <a:spcPts val="0"/>
              </a:spcBef>
              <a:spcAft>
                <a:spcPts val="0"/>
              </a:spcAft>
              <a:buClr>
                <a:srgbClr val="F2E33E"/>
              </a:buClr>
              <a:buSzPts val="1800"/>
              <a:buFont typeface="Arial"/>
              <a:buChar char="•"/>
            </a:pPr>
            <a:r>
              <a:rPr lang="en-US" sz="1800">
                <a:solidFill>
                  <a:srgbClr val="F2E33E"/>
                </a:solidFill>
                <a:latin typeface="Calibri"/>
                <a:ea typeface="Calibri"/>
                <a:cs typeface="Calibri"/>
                <a:sym typeface="Calibri"/>
              </a:rPr>
              <a:t>Peperwater experiment: Antoni weekte peperkorrels in water. En ontdekte toen bacteriën.</a:t>
            </a:r>
            <a:endParaRPr/>
          </a:p>
          <a:p>
            <a:pPr indent="-285750" lvl="0" marL="285750" marR="0" rtl="0" algn="l">
              <a:spcBef>
                <a:spcPts val="0"/>
              </a:spcBef>
              <a:spcAft>
                <a:spcPts val="0"/>
              </a:spcAft>
              <a:buClr>
                <a:srgbClr val="F2E33E"/>
              </a:buClr>
              <a:buSzPts val="1800"/>
              <a:buFont typeface="Arial"/>
              <a:buChar char="•"/>
            </a:pPr>
            <a:r>
              <a:rPr lang="en-US" sz="1800">
                <a:solidFill>
                  <a:srgbClr val="F2E33E"/>
                </a:solidFill>
                <a:latin typeface="Calibri"/>
                <a:ea typeface="Calibri"/>
                <a:cs typeface="Calibri"/>
                <a:sym typeface="Calibri"/>
              </a:rPr>
              <a:t>Weefsels van je kleren.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92D050"/>
            </a:gs>
            <a:gs pos="56000">
              <a:srgbClr val="002060"/>
            </a:gs>
            <a:gs pos="100000">
              <a:srgbClr val="002060"/>
            </a:gs>
          </a:gsLst>
          <a:lin ang="8100019" scaled="0"/>
        </a:gradFill>
      </p:bgPr>
    </p:bg>
    <p:spTree>
      <p:nvGrpSpPr>
        <p:cNvPr id="164" name="Shape 164"/>
        <p:cNvGrpSpPr/>
        <p:nvPr/>
      </p:nvGrpSpPr>
      <p:grpSpPr>
        <a:xfrm>
          <a:off x="0" y="0"/>
          <a:ext cx="0" cy="0"/>
          <a:chOff x="0" y="0"/>
          <a:chExt cx="0" cy="0"/>
        </a:xfrm>
      </p:grpSpPr>
      <p:sp>
        <p:nvSpPr>
          <p:cNvPr id="165" name="Google Shape;165;g1620095df15_0_193"/>
          <p:cNvSpPr txBox="1"/>
          <p:nvPr>
            <p:ph type="ctrTitle"/>
          </p:nvPr>
        </p:nvSpPr>
        <p:spPr>
          <a:xfrm>
            <a:off x="2936891" y="310807"/>
            <a:ext cx="8689200" cy="756600"/>
          </a:xfrm>
          <a:prstGeom prst="rect">
            <a:avLst/>
          </a:prstGeom>
          <a:noFill/>
          <a:ln>
            <a:noFill/>
          </a:ln>
        </p:spPr>
        <p:txBody>
          <a:bodyPr anchorCtr="0" anchor="b" bIns="45700" lIns="91425" spcFirstLastPara="1" rIns="91425" wrap="square" tIns="45700">
            <a:normAutofit fontScale="90000"/>
          </a:bodyPr>
          <a:lstStyle/>
          <a:p>
            <a:pPr indent="0" lvl="0" marL="0" rtl="0" algn="r">
              <a:lnSpc>
                <a:spcPct val="90000"/>
              </a:lnSpc>
              <a:spcBef>
                <a:spcPts val="0"/>
              </a:spcBef>
              <a:spcAft>
                <a:spcPts val="0"/>
              </a:spcAft>
              <a:buClr>
                <a:srgbClr val="F2E33E"/>
              </a:buClr>
              <a:buSzPct val="100000"/>
              <a:buFont typeface="Calibri"/>
              <a:buNone/>
            </a:pPr>
            <a:r>
              <a:rPr b="1" lang="en-US" sz="3600">
                <a:solidFill>
                  <a:srgbClr val="F2E33E"/>
                </a:solidFill>
              </a:rPr>
              <a:t>Opdracht Verzamelen materiaal voor je onderzoek</a:t>
            </a:r>
            <a:endParaRPr b="1" sz="3600">
              <a:solidFill>
                <a:srgbClr val="F2E33E"/>
              </a:solidFill>
              <a:latin typeface="Calibri"/>
              <a:ea typeface="Calibri"/>
              <a:cs typeface="Calibri"/>
              <a:sym typeface="Calibri"/>
            </a:endParaRPr>
          </a:p>
        </p:txBody>
      </p:sp>
      <p:cxnSp>
        <p:nvCxnSpPr>
          <p:cNvPr id="166" name="Google Shape;166;g1620095df15_0_193"/>
          <p:cNvCxnSpPr/>
          <p:nvPr/>
        </p:nvCxnSpPr>
        <p:spPr>
          <a:xfrm>
            <a:off x="2977427" y="1012000"/>
            <a:ext cx="8595900" cy="0"/>
          </a:xfrm>
          <a:prstGeom prst="straightConnector1">
            <a:avLst/>
          </a:prstGeom>
          <a:noFill/>
          <a:ln cap="flat" cmpd="sng" w="25400">
            <a:solidFill>
              <a:schemeClr val="lt1"/>
            </a:solidFill>
            <a:prstDash val="solid"/>
            <a:miter lim="800000"/>
            <a:headEnd len="sm" w="sm" type="none"/>
            <a:tailEnd len="sm" w="sm" type="none"/>
          </a:ln>
        </p:spPr>
      </p:cxnSp>
      <p:pic>
        <p:nvPicPr>
          <p:cNvPr id="167" name="Google Shape;167;g1620095df15_0_193"/>
          <p:cNvPicPr preferRelativeResize="0"/>
          <p:nvPr/>
        </p:nvPicPr>
        <p:blipFill rotWithShape="1">
          <a:blip r:embed="rId4">
            <a:alphaModFix/>
          </a:blip>
          <a:srcRect b="0" l="0" r="0" t="0"/>
          <a:stretch/>
        </p:blipFill>
        <p:spPr>
          <a:xfrm>
            <a:off x="261069" y="310807"/>
            <a:ext cx="1697880" cy="1415195"/>
          </a:xfrm>
          <a:prstGeom prst="rect">
            <a:avLst/>
          </a:prstGeom>
          <a:noFill/>
          <a:ln>
            <a:noFill/>
          </a:ln>
        </p:spPr>
      </p:pic>
      <p:sp>
        <p:nvSpPr>
          <p:cNvPr id="168" name="Google Shape;168;g1620095df15_0_193"/>
          <p:cNvSpPr txBox="1"/>
          <p:nvPr/>
        </p:nvSpPr>
        <p:spPr>
          <a:xfrm>
            <a:off x="1340520" y="2011300"/>
            <a:ext cx="9711600" cy="430800"/>
          </a:xfrm>
          <a:prstGeom prst="rect">
            <a:avLst/>
          </a:prstGeom>
          <a:noFill/>
          <a:ln>
            <a:noFill/>
          </a:ln>
        </p:spPr>
        <p:txBody>
          <a:bodyPr anchorCtr="0" anchor="t" bIns="45700" lIns="91425" spcFirstLastPara="1" rIns="91425" wrap="square" tIns="45700">
            <a:spAutoFit/>
          </a:bodyPr>
          <a:lstStyle/>
          <a:p>
            <a:pPr indent="-368300" lvl="0" marL="457200" rtl="0" algn="l">
              <a:spcBef>
                <a:spcPts val="600"/>
              </a:spcBef>
              <a:spcAft>
                <a:spcPts val="0"/>
              </a:spcAft>
              <a:buClr>
                <a:srgbClr val="F2E33E"/>
              </a:buClr>
              <a:buSzPts val="2200"/>
              <a:buChar char="●"/>
            </a:pPr>
            <a:r>
              <a:rPr lang="en-US" sz="2200">
                <a:solidFill>
                  <a:srgbClr val="F2E33E"/>
                </a:solidFill>
                <a:latin typeface="Calibri"/>
                <a:ea typeface="Calibri"/>
                <a:cs typeface="Calibri"/>
                <a:sym typeface="Calibri"/>
              </a:rPr>
              <a:t>Je gaat materiaal verzamelen voor je </a:t>
            </a:r>
            <a:r>
              <a:rPr lang="en-US" sz="2200">
                <a:solidFill>
                  <a:srgbClr val="F2E33E"/>
                </a:solidFill>
                <a:latin typeface="Calibri"/>
                <a:ea typeface="Calibri"/>
                <a:cs typeface="Calibri"/>
                <a:sym typeface="Calibri"/>
                <a:extLst>
                  <a:ext uri="http://customooxmlschemas.google.com/">
                    <go:slidesCustomData xmlns:go="http://customooxmlschemas.google.com/" textRoundtripDataId="1"/>
                  </a:ext>
                </a:extLst>
              </a:rPr>
              <a:t>onderzoek</a:t>
            </a:r>
            <a:endParaRPr sz="2200">
              <a:solidFill>
                <a:srgbClr val="F2E33E"/>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2022-04-21T08:30:25Z</dcterms:created>
  <dc:creator>Parkers Studio</dc:creator>
</cp:coreProperties>
</file>