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gKngiuDYSZrNn01mgTiO5+nhYX+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Zara Weij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0-06T10:07:35.661">
    <p:pos x="3224" y="-218"/>
    <p:text>Loes Hooijboer - Analist https://youtu.be/QT5ETSjD84I</p:text>
    <p:extLst>
      <p:ext uri="{C676402C-5697-4E1C-873F-D02D1690AC5C}">
        <p15:threadingInfo timeZoneBias="0"/>
      </p:ext>
      <p:ext uri="http://customooxmlschemas.google.com/">
        <go:slidesCustomData xmlns:go="http://customooxmlschemas.google.com/" commentPostId="AAAAgVNFwZM"/>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10-06T08:47:05.647">
    <p:pos x="1850" y="195"/>
    <p:text>Eerst filmpje Wim van Egmond kijken</p:text>
    <p:extLst>
      <p:ext uri="{C676402C-5697-4E1C-873F-D02D1690AC5C}">
        <p15:threadingInfo timeZoneBias="0"/>
      </p:ext>
      <p:ext uri="http://customooxmlschemas.google.com/">
        <go:slidesCustomData xmlns:go="http://customooxmlschemas.google.com/" commentPostId="AAAAgVNFwZA"/>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10-06T08:46:37.434">
    <p:pos x="1850" y="195"/>
    <p:text>Eerst filmpje Henrike Scholten kijken</p:text>
    <p:extLst>
      <p:ext uri="{C676402C-5697-4E1C-873F-D02D1690AC5C}">
        <p15:threadingInfo timeZoneBias="0"/>
      </p:ext>
      <p:ext uri="http://customooxmlschemas.google.com/">
        <go:slidesCustomData xmlns:go="http://customooxmlschemas.google.com/" commentPostId="AAAAgVNFwY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61aadbdc8e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161aadbdc8e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0a9c5173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g140a9c5173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61aadbdc8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161aadbdc8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comments" Target="../comments/comment2.xml"/><Relationship Id="rId4" Type="http://schemas.openxmlformats.org/officeDocument/2006/relationships/image" Target="../media/image1.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comments" Target="../comments/comment3.xml"/><Relationship Id="rId4" Type="http://schemas.openxmlformats.org/officeDocument/2006/relationships/image" Target="../media/image1.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00" scaled="0"/>
        </a:gradFill>
      </p:bgPr>
    </p:bg>
    <p:spTree>
      <p:nvGrpSpPr>
        <p:cNvPr id="83" name="Shape 83"/>
        <p:cNvGrpSpPr/>
        <p:nvPr/>
      </p:nvGrpSpPr>
      <p:grpSpPr>
        <a:xfrm>
          <a:off x="0" y="0"/>
          <a:ext cx="0" cy="0"/>
          <a:chOff x="0" y="0"/>
          <a:chExt cx="0" cy="0"/>
        </a:xfrm>
      </p:grpSpPr>
      <p:sp>
        <p:nvSpPr>
          <p:cNvPr id="84" name="Google Shape;84;p2"/>
          <p:cNvSpPr txBox="1"/>
          <p:nvPr>
            <p:ph type="ctrTitle"/>
          </p:nvPr>
        </p:nvSpPr>
        <p:spPr>
          <a:xfrm>
            <a:off x="1524000" y="2016967"/>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latin typeface="Calibri"/>
                <a:ea typeface="Calibri"/>
                <a:cs typeface="Calibri"/>
                <a:sym typeface="Calibri"/>
              </a:rPr>
              <a:t>Blok 2 Werken met een microscoop</a:t>
            </a:r>
            <a:endParaRPr b="1" sz="4800">
              <a:solidFill>
                <a:srgbClr val="F2E33E"/>
              </a:solidFill>
              <a:latin typeface="Calibri"/>
              <a:ea typeface="Calibri"/>
              <a:cs typeface="Calibri"/>
              <a:sym typeface="Calibri"/>
            </a:endParaRPr>
          </a:p>
        </p:txBody>
      </p:sp>
      <p:cxnSp>
        <p:nvCxnSpPr>
          <p:cNvPr id="85" name="Google Shape;85;p2"/>
          <p:cNvCxnSpPr/>
          <p:nvPr/>
        </p:nvCxnSpPr>
        <p:spPr>
          <a:xfrm>
            <a:off x="1635109" y="4376529"/>
            <a:ext cx="5382798" cy="0"/>
          </a:xfrm>
          <a:prstGeom prst="straightConnector1">
            <a:avLst/>
          </a:prstGeom>
          <a:noFill/>
          <a:ln cap="flat" cmpd="sng" w="47625">
            <a:solidFill>
              <a:schemeClr val="lt1"/>
            </a:solidFill>
            <a:prstDash val="solid"/>
            <a:miter lim="800000"/>
            <a:headEnd len="sm" w="sm" type="none"/>
            <a:tailEnd len="sm" w="sm" type="none"/>
          </a:ln>
        </p:spPr>
      </p:cxnSp>
      <p:pic>
        <p:nvPicPr>
          <p:cNvPr id="86" name="Google Shape;86;p2"/>
          <p:cNvPicPr preferRelativeResize="0"/>
          <p:nvPr/>
        </p:nvPicPr>
        <p:blipFill rotWithShape="1">
          <a:blip r:embed="rId3">
            <a:alphaModFix/>
          </a:blip>
          <a:srcRect b="0" l="0" r="0" t="0"/>
          <a:stretch/>
        </p:blipFill>
        <p:spPr>
          <a:xfrm>
            <a:off x="339995" y="128910"/>
            <a:ext cx="3152481" cy="26276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56000">
              <a:srgbClr val="002060"/>
            </a:gs>
            <a:gs pos="100000">
              <a:srgbClr val="002060"/>
            </a:gs>
          </a:gsLst>
          <a:lin ang="8100000" scaled="0"/>
        </a:gradFill>
      </p:bgPr>
    </p:bg>
    <p:spTree>
      <p:nvGrpSpPr>
        <p:cNvPr id="152" name="Shape 152"/>
        <p:cNvGrpSpPr/>
        <p:nvPr/>
      </p:nvGrpSpPr>
      <p:grpSpPr>
        <a:xfrm>
          <a:off x="0" y="0"/>
          <a:ext cx="0" cy="0"/>
          <a:chOff x="0" y="0"/>
          <a:chExt cx="0" cy="0"/>
        </a:xfrm>
      </p:grpSpPr>
      <p:sp>
        <p:nvSpPr>
          <p:cNvPr id="153" name="Google Shape;153;p9"/>
          <p:cNvSpPr txBox="1"/>
          <p:nvPr>
            <p:ph type="ctrTitle"/>
          </p:nvPr>
        </p:nvSpPr>
        <p:spPr>
          <a:xfrm>
            <a:off x="2936891" y="310807"/>
            <a:ext cx="8689052" cy="75674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2E33E"/>
              </a:buClr>
              <a:buSzPts val="3600"/>
              <a:buFont typeface="Calibri"/>
              <a:buNone/>
            </a:pPr>
            <a:r>
              <a:rPr b="1" lang="en-US" sz="3600">
                <a:solidFill>
                  <a:srgbClr val="F2E33E"/>
                </a:solidFill>
              </a:rPr>
              <a:t>Opdracht: </a:t>
            </a:r>
            <a:r>
              <a:rPr b="1" lang="en-US" sz="3600">
                <a:solidFill>
                  <a:srgbClr val="F2E33E"/>
                </a:solidFill>
                <a:latin typeface="Calibri"/>
                <a:ea typeface="Calibri"/>
                <a:cs typeface="Calibri"/>
                <a:sym typeface="Calibri"/>
                <a:extLst>
                  <a:ext uri="http://customooxmlschemas.google.com/">
                    <go:slidesCustomData xmlns:go="http://customooxmlschemas.google.com/" textRoundtripDataId="1"/>
                  </a:ext>
                </a:extLst>
              </a:rPr>
              <a:t>Maak een preparaat </a:t>
            </a:r>
            <a:endParaRPr b="1" sz="3600">
              <a:solidFill>
                <a:srgbClr val="F2E33E"/>
              </a:solidFill>
              <a:latin typeface="Calibri"/>
              <a:ea typeface="Calibri"/>
              <a:cs typeface="Calibri"/>
              <a:sym typeface="Calibri"/>
            </a:endParaRPr>
          </a:p>
        </p:txBody>
      </p:sp>
      <p:cxnSp>
        <p:nvCxnSpPr>
          <p:cNvPr id="154" name="Google Shape;154;p9"/>
          <p:cNvCxnSpPr/>
          <p:nvPr/>
        </p:nvCxnSpPr>
        <p:spPr>
          <a:xfrm>
            <a:off x="2977427" y="1012000"/>
            <a:ext cx="8595960" cy="0"/>
          </a:xfrm>
          <a:prstGeom prst="straightConnector1">
            <a:avLst/>
          </a:prstGeom>
          <a:noFill/>
          <a:ln cap="flat" cmpd="sng" w="25400">
            <a:solidFill>
              <a:schemeClr val="lt1"/>
            </a:solidFill>
            <a:prstDash val="solid"/>
            <a:miter lim="800000"/>
            <a:headEnd len="sm" w="sm" type="none"/>
            <a:tailEnd len="sm" w="sm" type="none"/>
          </a:ln>
        </p:spPr>
      </p:cxnSp>
      <p:pic>
        <p:nvPicPr>
          <p:cNvPr id="155" name="Google Shape;155;p9"/>
          <p:cNvPicPr preferRelativeResize="0"/>
          <p:nvPr/>
        </p:nvPicPr>
        <p:blipFill rotWithShape="1">
          <a:blip r:embed="rId4">
            <a:alphaModFix/>
          </a:blip>
          <a:srcRect b="0" l="0" r="0" t="0"/>
          <a:stretch/>
        </p:blipFill>
        <p:spPr>
          <a:xfrm>
            <a:off x="261069" y="310807"/>
            <a:ext cx="1697880" cy="1415194"/>
          </a:xfrm>
          <a:prstGeom prst="rect">
            <a:avLst/>
          </a:prstGeom>
          <a:noFill/>
          <a:ln>
            <a:noFill/>
          </a:ln>
        </p:spPr>
      </p:pic>
      <p:pic>
        <p:nvPicPr>
          <p:cNvPr descr="Afbeelding met tekst&#10;&#10;Automatisch gegenereerde beschrijving" id="156" name="Google Shape;156;p9"/>
          <p:cNvPicPr preferRelativeResize="0"/>
          <p:nvPr/>
        </p:nvPicPr>
        <p:blipFill rotWithShape="1">
          <a:blip r:embed="rId5">
            <a:alphaModFix/>
          </a:blip>
          <a:srcRect b="0" l="0" r="0" t="0"/>
          <a:stretch/>
        </p:blipFill>
        <p:spPr>
          <a:xfrm>
            <a:off x="1958949" y="1471713"/>
            <a:ext cx="9807202" cy="50754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56000">
              <a:srgbClr val="002060"/>
            </a:gs>
            <a:gs pos="100000">
              <a:srgbClr val="002060"/>
            </a:gs>
          </a:gsLst>
          <a:lin ang="8100000" scaled="0"/>
        </a:gradFill>
      </p:bgPr>
    </p:bg>
    <p:spTree>
      <p:nvGrpSpPr>
        <p:cNvPr id="160" name="Shape 160"/>
        <p:cNvGrpSpPr/>
        <p:nvPr/>
      </p:nvGrpSpPr>
      <p:grpSpPr>
        <a:xfrm>
          <a:off x="0" y="0"/>
          <a:ext cx="0" cy="0"/>
          <a:chOff x="0" y="0"/>
          <a:chExt cx="0" cy="0"/>
        </a:xfrm>
      </p:grpSpPr>
      <p:sp>
        <p:nvSpPr>
          <p:cNvPr id="161" name="Google Shape;161;p10"/>
          <p:cNvSpPr txBox="1"/>
          <p:nvPr>
            <p:ph type="ctrTitle"/>
          </p:nvPr>
        </p:nvSpPr>
        <p:spPr>
          <a:xfrm>
            <a:off x="2936891" y="310807"/>
            <a:ext cx="8689052" cy="75674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2E33E"/>
              </a:buClr>
              <a:buSzPts val="3600"/>
              <a:buFont typeface="Calibri"/>
              <a:buNone/>
            </a:pPr>
            <a:r>
              <a:rPr b="1" lang="en-US" sz="3600">
                <a:solidFill>
                  <a:srgbClr val="F2E33E"/>
                </a:solidFill>
              </a:rPr>
              <a:t>Opdracht: </a:t>
            </a:r>
            <a:r>
              <a:rPr b="1" lang="en-US" sz="3600">
                <a:solidFill>
                  <a:srgbClr val="F2E33E"/>
                </a:solidFill>
                <a:latin typeface="Calibri"/>
                <a:ea typeface="Calibri"/>
                <a:cs typeface="Calibri"/>
                <a:sym typeface="Calibri"/>
                <a:extLst>
                  <a:ext uri="http://customooxmlschemas.google.com/">
                    <go:slidesCustomData xmlns:go="http://customooxmlschemas.google.com/" textRoundtripDataId="2"/>
                  </a:ext>
                </a:extLst>
              </a:rPr>
              <a:t>Waarnemen en tekenen maar! </a:t>
            </a:r>
            <a:endParaRPr b="1" sz="3600">
              <a:solidFill>
                <a:srgbClr val="F2E33E"/>
              </a:solidFill>
              <a:latin typeface="Calibri"/>
              <a:ea typeface="Calibri"/>
              <a:cs typeface="Calibri"/>
              <a:sym typeface="Calibri"/>
            </a:endParaRPr>
          </a:p>
        </p:txBody>
      </p:sp>
      <p:cxnSp>
        <p:nvCxnSpPr>
          <p:cNvPr id="162" name="Google Shape;162;p10"/>
          <p:cNvCxnSpPr/>
          <p:nvPr/>
        </p:nvCxnSpPr>
        <p:spPr>
          <a:xfrm>
            <a:off x="2977427" y="1012000"/>
            <a:ext cx="8595960" cy="0"/>
          </a:xfrm>
          <a:prstGeom prst="straightConnector1">
            <a:avLst/>
          </a:prstGeom>
          <a:noFill/>
          <a:ln cap="flat" cmpd="sng" w="25400">
            <a:solidFill>
              <a:schemeClr val="lt1"/>
            </a:solidFill>
            <a:prstDash val="solid"/>
            <a:miter lim="800000"/>
            <a:headEnd len="sm" w="sm" type="none"/>
            <a:tailEnd len="sm" w="sm" type="none"/>
          </a:ln>
        </p:spPr>
      </p:cxnSp>
      <p:pic>
        <p:nvPicPr>
          <p:cNvPr id="163" name="Google Shape;163;p10"/>
          <p:cNvPicPr preferRelativeResize="0"/>
          <p:nvPr/>
        </p:nvPicPr>
        <p:blipFill rotWithShape="1">
          <a:blip r:embed="rId4">
            <a:alphaModFix/>
          </a:blip>
          <a:srcRect b="0" l="0" r="0" t="0"/>
          <a:stretch/>
        </p:blipFill>
        <p:spPr>
          <a:xfrm>
            <a:off x="261069" y="310807"/>
            <a:ext cx="1697880" cy="1415194"/>
          </a:xfrm>
          <a:prstGeom prst="rect">
            <a:avLst/>
          </a:prstGeom>
          <a:noFill/>
          <a:ln>
            <a:noFill/>
          </a:ln>
        </p:spPr>
      </p:pic>
      <p:pic>
        <p:nvPicPr>
          <p:cNvPr descr="Afbeelding met tekst&#10;&#10;Automatisch gegenereerde beschrijving" id="164" name="Google Shape;164;p10"/>
          <p:cNvPicPr preferRelativeResize="0"/>
          <p:nvPr/>
        </p:nvPicPr>
        <p:blipFill rotWithShape="1">
          <a:blip r:embed="rId5">
            <a:alphaModFix/>
          </a:blip>
          <a:srcRect b="0" l="0" r="0" t="0"/>
          <a:stretch/>
        </p:blipFill>
        <p:spPr>
          <a:xfrm>
            <a:off x="2936891" y="1493438"/>
            <a:ext cx="8953504" cy="50537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56000">
              <a:srgbClr val="002060"/>
            </a:gs>
            <a:gs pos="100000">
              <a:srgbClr val="002060"/>
            </a:gs>
          </a:gsLst>
          <a:lin ang="8100000" scaled="0"/>
        </a:gradFill>
      </p:bgPr>
    </p:bg>
    <p:spTree>
      <p:nvGrpSpPr>
        <p:cNvPr id="168" name="Shape 168"/>
        <p:cNvGrpSpPr/>
        <p:nvPr/>
      </p:nvGrpSpPr>
      <p:grpSpPr>
        <a:xfrm>
          <a:off x="0" y="0"/>
          <a:ext cx="0" cy="0"/>
          <a:chOff x="0" y="0"/>
          <a:chExt cx="0" cy="0"/>
        </a:xfrm>
      </p:grpSpPr>
      <p:sp>
        <p:nvSpPr>
          <p:cNvPr id="169" name="Google Shape;169;p11"/>
          <p:cNvSpPr txBox="1"/>
          <p:nvPr>
            <p:ph type="ctrTitle"/>
          </p:nvPr>
        </p:nvSpPr>
        <p:spPr>
          <a:xfrm>
            <a:off x="2936891" y="310807"/>
            <a:ext cx="8689052" cy="75674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2E33E"/>
              </a:buClr>
              <a:buSzPts val="3600"/>
              <a:buFont typeface="Calibri"/>
              <a:buNone/>
            </a:pPr>
            <a:r>
              <a:rPr b="1" lang="en-US" sz="3600">
                <a:solidFill>
                  <a:srgbClr val="F2E33E"/>
                </a:solidFill>
                <a:latin typeface="Calibri"/>
                <a:ea typeface="Calibri"/>
                <a:cs typeface="Calibri"/>
                <a:sym typeface="Calibri"/>
              </a:rPr>
              <a:t>Waarnemen en tekenen maar!</a:t>
            </a:r>
            <a:endParaRPr b="1" sz="3600">
              <a:solidFill>
                <a:srgbClr val="F2E33E"/>
              </a:solidFill>
              <a:latin typeface="Calibri"/>
              <a:ea typeface="Calibri"/>
              <a:cs typeface="Calibri"/>
              <a:sym typeface="Calibri"/>
            </a:endParaRPr>
          </a:p>
        </p:txBody>
      </p:sp>
      <p:cxnSp>
        <p:nvCxnSpPr>
          <p:cNvPr id="170" name="Google Shape;170;p11"/>
          <p:cNvCxnSpPr/>
          <p:nvPr/>
        </p:nvCxnSpPr>
        <p:spPr>
          <a:xfrm>
            <a:off x="2977427" y="1012000"/>
            <a:ext cx="8595960" cy="0"/>
          </a:xfrm>
          <a:prstGeom prst="straightConnector1">
            <a:avLst/>
          </a:prstGeom>
          <a:noFill/>
          <a:ln cap="flat" cmpd="sng" w="25400">
            <a:solidFill>
              <a:schemeClr val="lt1"/>
            </a:solidFill>
            <a:prstDash val="solid"/>
            <a:miter lim="800000"/>
            <a:headEnd len="sm" w="sm" type="none"/>
            <a:tailEnd len="sm" w="sm" type="none"/>
          </a:ln>
        </p:spPr>
      </p:cxnSp>
      <p:pic>
        <p:nvPicPr>
          <p:cNvPr id="171" name="Google Shape;171;p11"/>
          <p:cNvPicPr preferRelativeResize="0"/>
          <p:nvPr/>
        </p:nvPicPr>
        <p:blipFill rotWithShape="1">
          <a:blip r:embed="rId3">
            <a:alphaModFix/>
          </a:blip>
          <a:srcRect b="0" l="0" r="0" t="0"/>
          <a:stretch/>
        </p:blipFill>
        <p:spPr>
          <a:xfrm>
            <a:off x="261069" y="310807"/>
            <a:ext cx="1697880" cy="1415194"/>
          </a:xfrm>
          <a:prstGeom prst="rect">
            <a:avLst/>
          </a:prstGeom>
          <a:noFill/>
          <a:ln>
            <a:noFill/>
          </a:ln>
        </p:spPr>
      </p:pic>
      <p:pic>
        <p:nvPicPr>
          <p:cNvPr descr="Afbeelding met tekst&#10;&#10;Automatisch gegenereerde beschrijving" id="172" name="Google Shape;172;p11"/>
          <p:cNvPicPr preferRelativeResize="0"/>
          <p:nvPr/>
        </p:nvPicPr>
        <p:blipFill rotWithShape="1">
          <a:blip r:embed="rId4">
            <a:alphaModFix/>
          </a:blip>
          <a:srcRect b="0" l="0" r="0" t="0"/>
          <a:stretch/>
        </p:blipFill>
        <p:spPr>
          <a:xfrm>
            <a:off x="1420066" y="1768744"/>
            <a:ext cx="10404577" cy="4152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00" scaled="0"/>
        </a:gradFill>
      </p:bgPr>
    </p:bg>
    <p:spTree>
      <p:nvGrpSpPr>
        <p:cNvPr id="176" name="Shape 176"/>
        <p:cNvGrpSpPr/>
        <p:nvPr/>
      </p:nvGrpSpPr>
      <p:grpSpPr>
        <a:xfrm>
          <a:off x="0" y="0"/>
          <a:ext cx="0" cy="0"/>
          <a:chOff x="0" y="0"/>
          <a:chExt cx="0" cy="0"/>
        </a:xfrm>
      </p:grpSpPr>
      <p:pic>
        <p:nvPicPr>
          <p:cNvPr id="177" name="Google Shape;177;p12"/>
          <p:cNvPicPr preferRelativeResize="0"/>
          <p:nvPr/>
        </p:nvPicPr>
        <p:blipFill rotWithShape="1">
          <a:blip r:embed="rId3">
            <a:alphaModFix/>
          </a:blip>
          <a:srcRect b="0" l="0" r="0" t="0"/>
          <a:stretch/>
        </p:blipFill>
        <p:spPr>
          <a:xfrm>
            <a:off x="1418253" y="64976"/>
            <a:ext cx="9644956" cy="6728048"/>
          </a:xfrm>
          <a:prstGeom prst="rect">
            <a:avLst/>
          </a:prstGeom>
          <a:noFill/>
          <a:ln>
            <a:noFill/>
          </a:ln>
        </p:spPr>
      </p:pic>
      <p:pic>
        <p:nvPicPr>
          <p:cNvPr id="178" name="Google Shape;178;p12"/>
          <p:cNvPicPr preferRelativeResize="0"/>
          <p:nvPr/>
        </p:nvPicPr>
        <p:blipFill rotWithShape="1">
          <a:blip r:embed="rId4">
            <a:alphaModFix/>
          </a:blip>
          <a:srcRect b="0" l="0" r="0" t="0"/>
          <a:stretch/>
        </p:blipFill>
        <p:spPr>
          <a:xfrm>
            <a:off x="7043163" y="4847080"/>
            <a:ext cx="1862271" cy="15522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19" scaled="0"/>
        </a:gradFill>
      </p:bgPr>
    </p:bg>
    <p:spTree>
      <p:nvGrpSpPr>
        <p:cNvPr id="182" name="Shape 182"/>
        <p:cNvGrpSpPr/>
        <p:nvPr/>
      </p:nvGrpSpPr>
      <p:grpSpPr>
        <a:xfrm>
          <a:off x="0" y="0"/>
          <a:ext cx="0" cy="0"/>
          <a:chOff x="0" y="0"/>
          <a:chExt cx="0" cy="0"/>
        </a:xfrm>
      </p:grpSpPr>
      <p:sp>
        <p:nvSpPr>
          <p:cNvPr id="183" name="Google Shape;183;g161aadbdc8e_0_82"/>
          <p:cNvSpPr txBox="1"/>
          <p:nvPr>
            <p:ph type="ctrTitle"/>
          </p:nvPr>
        </p:nvSpPr>
        <p:spPr>
          <a:xfrm>
            <a:off x="4472902" y="-410242"/>
            <a:ext cx="91440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rPr>
              <a:t>Opdracht: Bedenken onderzoeksvraag</a:t>
            </a:r>
            <a:endParaRPr b="1" sz="4800">
              <a:solidFill>
                <a:srgbClr val="F2E33E"/>
              </a:solidFill>
              <a:latin typeface="Calibri"/>
              <a:ea typeface="Calibri"/>
              <a:cs typeface="Calibri"/>
              <a:sym typeface="Calibri"/>
            </a:endParaRPr>
          </a:p>
        </p:txBody>
      </p:sp>
      <p:sp>
        <p:nvSpPr>
          <p:cNvPr id="184" name="Google Shape;184;g161aadbdc8e_0_82"/>
          <p:cNvSpPr txBox="1"/>
          <p:nvPr>
            <p:ph idx="1" type="subTitle"/>
          </p:nvPr>
        </p:nvSpPr>
        <p:spPr>
          <a:xfrm>
            <a:off x="1213100" y="2587574"/>
            <a:ext cx="9644400" cy="3668700"/>
          </a:xfrm>
          <a:prstGeom prst="rect">
            <a:avLst/>
          </a:prstGeom>
          <a:noFill/>
          <a:ln>
            <a:noFill/>
          </a:ln>
        </p:spPr>
        <p:txBody>
          <a:bodyPr anchorCtr="0" anchor="t" bIns="45700" lIns="91425" spcFirstLastPara="1" rIns="91425" wrap="square" tIns="45700">
            <a:noAutofit/>
          </a:bodyPr>
          <a:lstStyle/>
          <a:p>
            <a:pPr indent="-419100" lvl="0" marL="457200" rtl="0" algn="l">
              <a:spcBef>
                <a:spcPts val="0"/>
              </a:spcBef>
              <a:spcAft>
                <a:spcPts val="0"/>
              </a:spcAft>
              <a:buClr>
                <a:srgbClr val="F2E33E"/>
              </a:buClr>
              <a:buSzPts val="3000"/>
              <a:buChar char="●"/>
            </a:pPr>
            <a:r>
              <a:rPr lang="en-US" sz="2200">
                <a:solidFill>
                  <a:srgbClr val="F2E33E"/>
                </a:solidFill>
              </a:rPr>
              <a:t>Vorige week heb je zelf een onderzoeksvraag bedacht, nu ga je met je groepje overleggen welke onderzoeksvraag jullie samen kiezen of bedenken. Pak je boekje van vorige week erbij, overleg met je groepsgenoten en schrijf op wat jullie willen onderzoeken.</a:t>
            </a:r>
            <a:endParaRPr b="1">
              <a:solidFill>
                <a:srgbClr val="F2E33E"/>
              </a:solidFill>
            </a:endParaRPr>
          </a:p>
        </p:txBody>
      </p:sp>
      <p:cxnSp>
        <p:nvCxnSpPr>
          <p:cNvPr id="185" name="Google Shape;185;g161aadbdc8e_0_82"/>
          <p:cNvCxnSpPr/>
          <p:nvPr/>
        </p:nvCxnSpPr>
        <p:spPr>
          <a:xfrm>
            <a:off x="4472902" y="2169356"/>
            <a:ext cx="5382900" cy="0"/>
          </a:xfrm>
          <a:prstGeom prst="straightConnector1">
            <a:avLst/>
          </a:prstGeom>
          <a:noFill/>
          <a:ln cap="flat" cmpd="sng" w="47625">
            <a:solidFill>
              <a:schemeClr val="lt1"/>
            </a:solidFill>
            <a:prstDash val="solid"/>
            <a:miter lim="800000"/>
            <a:headEnd len="sm" w="sm" type="none"/>
            <a:tailEnd len="sm" w="sm" type="none"/>
          </a:ln>
        </p:spPr>
      </p:cxnSp>
      <p:pic>
        <p:nvPicPr>
          <p:cNvPr id="186" name="Google Shape;186;g161aadbdc8e_0_82"/>
          <p:cNvPicPr preferRelativeResize="0"/>
          <p:nvPr/>
        </p:nvPicPr>
        <p:blipFill rotWithShape="1">
          <a:blip r:embed="rId3">
            <a:alphaModFix/>
          </a:blip>
          <a:srcRect b="0" l="0" r="0" t="0"/>
          <a:stretch/>
        </p:blipFill>
        <p:spPr>
          <a:xfrm>
            <a:off x="339995" y="128910"/>
            <a:ext cx="3152481" cy="26276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00" scaled="0"/>
        </a:gradFill>
      </p:bgPr>
    </p:bg>
    <p:spTree>
      <p:nvGrpSpPr>
        <p:cNvPr id="190" name="Shape 190"/>
        <p:cNvGrpSpPr/>
        <p:nvPr/>
      </p:nvGrpSpPr>
      <p:grpSpPr>
        <a:xfrm>
          <a:off x="0" y="0"/>
          <a:ext cx="0" cy="0"/>
          <a:chOff x="0" y="0"/>
          <a:chExt cx="0" cy="0"/>
        </a:xfrm>
      </p:grpSpPr>
      <p:sp>
        <p:nvSpPr>
          <p:cNvPr id="191" name="Google Shape;191;p13"/>
          <p:cNvSpPr txBox="1"/>
          <p:nvPr>
            <p:ph type="ctrTitle"/>
          </p:nvPr>
        </p:nvSpPr>
        <p:spPr>
          <a:xfrm>
            <a:off x="3689131" y="-334372"/>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latin typeface="Calibri"/>
                <a:ea typeface="Calibri"/>
                <a:cs typeface="Calibri"/>
                <a:sym typeface="Calibri"/>
              </a:rPr>
              <a:t>Volgende keer word je onderzoeker!</a:t>
            </a:r>
            <a:endParaRPr b="1" sz="4800">
              <a:solidFill>
                <a:srgbClr val="F2E33E"/>
              </a:solidFill>
              <a:latin typeface="Calibri"/>
              <a:ea typeface="Calibri"/>
              <a:cs typeface="Calibri"/>
              <a:sym typeface="Calibri"/>
            </a:endParaRPr>
          </a:p>
        </p:txBody>
      </p:sp>
      <p:sp>
        <p:nvSpPr>
          <p:cNvPr id="192" name="Google Shape;192;p13"/>
          <p:cNvSpPr txBox="1"/>
          <p:nvPr>
            <p:ph idx="1" type="subTitle"/>
          </p:nvPr>
        </p:nvSpPr>
        <p:spPr>
          <a:xfrm>
            <a:off x="1250731" y="2988779"/>
            <a:ext cx="9144000" cy="299159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E33E"/>
              </a:buClr>
              <a:buSzPts val="2400"/>
              <a:buNone/>
            </a:pPr>
            <a:r>
              <a:rPr b="1" lang="en-US">
                <a:solidFill>
                  <a:srgbClr val="F2E33E"/>
                </a:solidFill>
              </a:rPr>
              <a:t>Voorbereiding: wat is jouw onderzoeksvraag? / object? (uit blok 1)</a:t>
            </a:r>
            <a:endParaRPr/>
          </a:p>
          <a:p>
            <a:pPr indent="0" lvl="0" marL="0" rtl="0" algn="ctr">
              <a:lnSpc>
                <a:spcPct val="90000"/>
              </a:lnSpc>
              <a:spcBef>
                <a:spcPts val="1000"/>
              </a:spcBef>
              <a:spcAft>
                <a:spcPts val="0"/>
              </a:spcAft>
              <a:buClr>
                <a:srgbClr val="F2E33E"/>
              </a:buClr>
              <a:buSzPts val="2400"/>
              <a:buNone/>
            </a:pPr>
            <a:r>
              <a:rPr b="1" lang="en-US">
                <a:solidFill>
                  <a:srgbClr val="F2E33E"/>
                </a:solidFill>
              </a:rPr>
              <a:t>Voorbereiding</a:t>
            </a:r>
            <a:endParaRPr/>
          </a:p>
          <a:p>
            <a:pPr indent="0" lvl="0" marL="0" rtl="0" algn="ctr">
              <a:lnSpc>
                <a:spcPct val="90000"/>
              </a:lnSpc>
              <a:spcBef>
                <a:spcPts val="1000"/>
              </a:spcBef>
              <a:spcAft>
                <a:spcPts val="0"/>
              </a:spcAft>
              <a:buClr>
                <a:srgbClr val="F2E33E"/>
              </a:buClr>
              <a:buSzPts val="2400"/>
              <a:buNone/>
            </a:pPr>
            <a:r>
              <a:rPr b="1" lang="en-US">
                <a:solidFill>
                  <a:srgbClr val="F2E33E"/>
                </a:solidFill>
              </a:rPr>
              <a:t>Preparaat maken</a:t>
            </a:r>
            <a:endParaRPr/>
          </a:p>
          <a:p>
            <a:pPr indent="0" lvl="0" marL="0" rtl="0" algn="ctr">
              <a:lnSpc>
                <a:spcPct val="90000"/>
              </a:lnSpc>
              <a:spcBef>
                <a:spcPts val="1000"/>
              </a:spcBef>
              <a:spcAft>
                <a:spcPts val="0"/>
              </a:spcAft>
              <a:buClr>
                <a:srgbClr val="F2E33E"/>
              </a:buClr>
              <a:buSzPts val="2400"/>
              <a:buNone/>
            </a:pPr>
            <a:r>
              <a:rPr b="1" lang="en-US">
                <a:solidFill>
                  <a:srgbClr val="F2E33E"/>
                </a:solidFill>
              </a:rPr>
              <a:t>Uitvoering waarnemingen</a:t>
            </a:r>
            <a:endParaRPr/>
          </a:p>
          <a:p>
            <a:pPr indent="0" lvl="0" marL="0" rtl="0" algn="ctr">
              <a:lnSpc>
                <a:spcPct val="90000"/>
              </a:lnSpc>
              <a:spcBef>
                <a:spcPts val="1000"/>
              </a:spcBef>
              <a:spcAft>
                <a:spcPts val="0"/>
              </a:spcAft>
              <a:buClr>
                <a:srgbClr val="F2E33E"/>
              </a:buClr>
              <a:buSzPts val="2400"/>
              <a:buNone/>
            </a:pPr>
            <a:r>
              <a:rPr b="1" lang="en-US">
                <a:solidFill>
                  <a:srgbClr val="F2E33E"/>
                </a:solidFill>
              </a:rPr>
              <a:t>Tekenen en beschrijven waarnemingen</a:t>
            </a:r>
            <a:endParaRPr/>
          </a:p>
          <a:p>
            <a:pPr indent="0" lvl="0" marL="0" rtl="0" algn="ctr">
              <a:lnSpc>
                <a:spcPct val="90000"/>
              </a:lnSpc>
              <a:spcBef>
                <a:spcPts val="1000"/>
              </a:spcBef>
              <a:spcAft>
                <a:spcPts val="0"/>
              </a:spcAft>
              <a:buClr>
                <a:schemeClr val="dk1"/>
              </a:buClr>
              <a:buSzPts val="2400"/>
              <a:buNone/>
            </a:pPr>
            <a:r>
              <a:t/>
            </a:r>
            <a:endParaRPr b="1">
              <a:solidFill>
                <a:srgbClr val="F2E33E"/>
              </a:solidFill>
            </a:endParaRPr>
          </a:p>
          <a:p>
            <a:pPr indent="0" lvl="0" marL="0" rtl="0" algn="ctr">
              <a:lnSpc>
                <a:spcPct val="90000"/>
              </a:lnSpc>
              <a:spcBef>
                <a:spcPts val="1000"/>
              </a:spcBef>
              <a:spcAft>
                <a:spcPts val="0"/>
              </a:spcAft>
              <a:buClr>
                <a:schemeClr val="dk1"/>
              </a:buClr>
              <a:buSzPts val="2400"/>
              <a:buNone/>
            </a:pPr>
            <a:r>
              <a:t/>
            </a:r>
            <a:endParaRPr>
              <a:solidFill>
                <a:srgbClr val="F2E33E"/>
              </a:solidFill>
            </a:endParaRPr>
          </a:p>
        </p:txBody>
      </p:sp>
      <p:cxnSp>
        <p:nvCxnSpPr>
          <p:cNvPr id="193" name="Google Shape;193;p13"/>
          <p:cNvCxnSpPr/>
          <p:nvPr/>
        </p:nvCxnSpPr>
        <p:spPr>
          <a:xfrm>
            <a:off x="4472902" y="2169356"/>
            <a:ext cx="5382798" cy="0"/>
          </a:xfrm>
          <a:prstGeom prst="straightConnector1">
            <a:avLst/>
          </a:prstGeom>
          <a:noFill/>
          <a:ln cap="flat" cmpd="sng" w="47625">
            <a:solidFill>
              <a:schemeClr val="lt1"/>
            </a:solidFill>
            <a:prstDash val="solid"/>
            <a:miter lim="800000"/>
            <a:headEnd len="sm" w="sm" type="none"/>
            <a:tailEnd len="sm" w="sm" type="none"/>
          </a:ln>
        </p:spPr>
      </p:cxnSp>
      <p:pic>
        <p:nvPicPr>
          <p:cNvPr id="194" name="Google Shape;194;p13"/>
          <p:cNvPicPr preferRelativeResize="0"/>
          <p:nvPr/>
        </p:nvPicPr>
        <p:blipFill rotWithShape="1">
          <a:blip r:embed="rId3">
            <a:alphaModFix/>
          </a:blip>
          <a:srcRect b="0" l="0" r="0" t="0"/>
          <a:stretch/>
        </p:blipFill>
        <p:spPr>
          <a:xfrm>
            <a:off x="339995" y="128910"/>
            <a:ext cx="3152481" cy="26276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00" scaled="0"/>
        </a:gradFill>
      </p:bgPr>
    </p:bg>
    <p:spTree>
      <p:nvGrpSpPr>
        <p:cNvPr id="90" name="Shape 90"/>
        <p:cNvGrpSpPr/>
        <p:nvPr/>
      </p:nvGrpSpPr>
      <p:grpSpPr>
        <a:xfrm>
          <a:off x="0" y="0"/>
          <a:ext cx="0" cy="0"/>
          <a:chOff x="0" y="0"/>
          <a:chExt cx="0" cy="0"/>
        </a:xfrm>
      </p:grpSpPr>
      <p:sp>
        <p:nvSpPr>
          <p:cNvPr id="91" name="Google Shape;91;p3"/>
          <p:cNvSpPr txBox="1"/>
          <p:nvPr>
            <p:ph type="ctrTitle"/>
          </p:nvPr>
        </p:nvSpPr>
        <p:spPr>
          <a:xfrm>
            <a:off x="1524000" y="2016967"/>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latin typeface="Calibri"/>
                <a:ea typeface="Calibri"/>
                <a:cs typeface="Calibri"/>
                <a:sym typeface="Calibri"/>
              </a:rPr>
              <a:t>Vandaag word je een Microscopist!</a:t>
            </a:r>
            <a:endParaRPr b="1" sz="4800">
              <a:solidFill>
                <a:srgbClr val="F2E33E"/>
              </a:solidFill>
              <a:latin typeface="Calibri"/>
              <a:ea typeface="Calibri"/>
              <a:cs typeface="Calibri"/>
              <a:sym typeface="Calibri"/>
            </a:endParaRPr>
          </a:p>
        </p:txBody>
      </p:sp>
      <p:cxnSp>
        <p:nvCxnSpPr>
          <p:cNvPr id="92" name="Google Shape;92;p3"/>
          <p:cNvCxnSpPr/>
          <p:nvPr/>
        </p:nvCxnSpPr>
        <p:spPr>
          <a:xfrm>
            <a:off x="1635109" y="4376529"/>
            <a:ext cx="5382798" cy="0"/>
          </a:xfrm>
          <a:prstGeom prst="straightConnector1">
            <a:avLst/>
          </a:prstGeom>
          <a:noFill/>
          <a:ln cap="flat" cmpd="sng" w="47625">
            <a:solidFill>
              <a:schemeClr val="lt1"/>
            </a:solidFill>
            <a:prstDash val="solid"/>
            <a:miter lim="800000"/>
            <a:headEnd len="sm" w="sm" type="none"/>
            <a:tailEnd len="sm" w="sm" type="none"/>
          </a:ln>
        </p:spPr>
      </p:cxnSp>
      <p:pic>
        <p:nvPicPr>
          <p:cNvPr id="93" name="Google Shape;93;p3"/>
          <p:cNvPicPr preferRelativeResize="0"/>
          <p:nvPr/>
        </p:nvPicPr>
        <p:blipFill rotWithShape="1">
          <a:blip r:embed="rId3">
            <a:alphaModFix/>
          </a:blip>
          <a:srcRect b="0" l="0" r="0" t="0"/>
          <a:stretch/>
        </p:blipFill>
        <p:spPr>
          <a:xfrm>
            <a:off x="339995" y="128910"/>
            <a:ext cx="3152481" cy="26276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19" scaled="0"/>
        </a:gradFill>
      </p:bgPr>
    </p:bg>
    <p:spTree>
      <p:nvGrpSpPr>
        <p:cNvPr id="97" name="Shape 97"/>
        <p:cNvGrpSpPr/>
        <p:nvPr/>
      </p:nvGrpSpPr>
      <p:grpSpPr>
        <a:xfrm>
          <a:off x="0" y="0"/>
          <a:ext cx="0" cy="0"/>
          <a:chOff x="0" y="0"/>
          <a:chExt cx="0" cy="0"/>
        </a:xfrm>
      </p:grpSpPr>
      <p:sp>
        <p:nvSpPr>
          <p:cNvPr id="98" name="Google Shape;98;g140a9c5173f_0_0"/>
          <p:cNvSpPr txBox="1"/>
          <p:nvPr>
            <p:ph type="ctrTitle"/>
          </p:nvPr>
        </p:nvSpPr>
        <p:spPr>
          <a:xfrm>
            <a:off x="4115500" y="288350"/>
            <a:ext cx="7619700" cy="1401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F2E33E"/>
              </a:buClr>
              <a:buSzPct val="100000"/>
              <a:buFont typeface="Calibri"/>
              <a:buNone/>
            </a:pPr>
            <a:r>
              <a:rPr b="1" lang="en-US" sz="4800">
                <a:solidFill>
                  <a:srgbClr val="F2E33E"/>
                </a:solidFill>
              </a:rPr>
              <a:t>Lesdoelen: wat leren we vandaag?</a:t>
            </a:r>
            <a:endParaRPr b="1" sz="4800">
              <a:solidFill>
                <a:srgbClr val="F2E33E"/>
              </a:solidFill>
              <a:latin typeface="Calibri"/>
              <a:ea typeface="Calibri"/>
              <a:cs typeface="Calibri"/>
              <a:sym typeface="Calibri"/>
            </a:endParaRPr>
          </a:p>
        </p:txBody>
      </p:sp>
      <p:sp>
        <p:nvSpPr>
          <p:cNvPr id="99" name="Google Shape;99;g140a9c5173f_0_0"/>
          <p:cNvSpPr txBox="1"/>
          <p:nvPr>
            <p:ph idx="1" type="subTitle"/>
          </p:nvPr>
        </p:nvSpPr>
        <p:spPr>
          <a:xfrm>
            <a:off x="1250731" y="2988779"/>
            <a:ext cx="9144000" cy="2991600"/>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1000"/>
              </a:spcBef>
              <a:spcAft>
                <a:spcPts val="0"/>
              </a:spcAft>
              <a:buClr>
                <a:srgbClr val="F2E33E"/>
              </a:buClr>
              <a:buSzPts val="2400"/>
              <a:buChar char="-"/>
            </a:pPr>
            <a:r>
              <a:rPr lang="en-US">
                <a:solidFill>
                  <a:srgbClr val="F2E33E"/>
                </a:solidFill>
              </a:rPr>
              <a:t>Je kunt vertellen in welke beroepen er met een microscoop gewerkt wordt</a:t>
            </a:r>
            <a:endParaRPr>
              <a:solidFill>
                <a:srgbClr val="F2E33E"/>
              </a:solidFill>
            </a:endParaRPr>
          </a:p>
          <a:p>
            <a:pPr indent="-381000" lvl="0" marL="457200" rtl="0" algn="l">
              <a:lnSpc>
                <a:spcPct val="90000"/>
              </a:lnSpc>
              <a:spcBef>
                <a:spcPts val="0"/>
              </a:spcBef>
              <a:spcAft>
                <a:spcPts val="0"/>
              </a:spcAft>
              <a:buClr>
                <a:srgbClr val="F2E33E"/>
              </a:buClr>
              <a:buSzPts val="2400"/>
              <a:buChar char="-"/>
            </a:pPr>
            <a:r>
              <a:rPr lang="en-US">
                <a:solidFill>
                  <a:srgbClr val="F2E33E"/>
                </a:solidFill>
              </a:rPr>
              <a:t>Je kunt uitleggen hoe een microscoop werkt</a:t>
            </a:r>
            <a:endParaRPr>
              <a:solidFill>
                <a:srgbClr val="F2E33E"/>
              </a:solidFill>
            </a:endParaRPr>
          </a:p>
          <a:p>
            <a:pPr indent="-381000" lvl="0" marL="457200" rtl="0" algn="l">
              <a:lnSpc>
                <a:spcPct val="90000"/>
              </a:lnSpc>
              <a:spcBef>
                <a:spcPts val="0"/>
              </a:spcBef>
              <a:spcAft>
                <a:spcPts val="0"/>
              </a:spcAft>
              <a:buClr>
                <a:srgbClr val="F2E33E"/>
              </a:buClr>
              <a:buSzPts val="2400"/>
              <a:buChar char="-"/>
            </a:pPr>
            <a:r>
              <a:rPr lang="en-US">
                <a:solidFill>
                  <a:srgbClr val="F2E33E"/>
                </a:solidFill>
              </a:rPr>
              <a:t>Je kunt demonstreren hoe je een preparaat maakt en hoe je dit onder de microscoop kunt vergroten</a:t>
            </a:r>
            <a:endParaRPr>
              <a:solidFill>
                <a:srgbClr val="F2E33E"/>
              </a:solidFill>
            </a:endParaRPr>
          </a:p>
          <a:p>
            <a:pPr indent="-381000" lvl="0" marL="457200" rtl="0" algn="l">
              <a:lnSpc>
                <a:spcPct val="90000"/>
              </a:lnSpc>
              <a:spcBef>
                <a:spcPts val="0"/>
              </a:spcBef>
              <a:spcAft>
                <a:spcPts val="0"/>
              </a:spcAft>
              <a:buClr>
                <a:srgbClr val="F2E33E"/>
              </a:buClr>
              <a:buSzPts val="2400"/>
              <a:buChar char="-"/>
            </a:pPr>
            <a:r>
              <a:rPr lang="en-US">
                <a:solidFill>
                  <a:srgbClr val="F2E33E"/>
                </a:solidFill>
              </a:rPr>
              <a:t>Je kunt uitleggen dat door de microscoop het onzichtbare zichtbaar wordt gemaakt</a:t>
            </a:r>
            <a:endParaRPr>
              <a:solidFill>
                <a:srgbClr val="F2E33E"/>
              </a:solidFill>
            </a:endParaRPr>
          </a:p>
        </p:txBody>
      </p:sp>
      <p:pic>
        <p:nvPicPr>
          <p:cNvPr id="100" name="Google Shape;100;g140a9c5173f_0_0"/>
          <p:cNvPicPr preferRelativeResize="0"/>
          <p:nvPr/>
        </p:nvPicPr>
        <p:blipFill rotWithShape="1">
          <a:blip r:embed="rId3">
            <a:alphaModFix/>
          </a:blip>
          <a:srcRect b="0" l="0" r="0" t="0"/>
          <a:stretch/>
        </p:blipFill>
        <p:spPr>
          <a:xfrm>
            <a:off x="339995" y="128910"/>
            <a:ext cx="3152481" cy="26276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00" scaled="0"/>
        </a:gradFill>
      </p:bgPr>
    </p:bg>
    <p:spTree>
      <p:nvGrpSpPr>
        <p:cNvPr id="104" name="Shape 104"/>
        <p:cNvGrpSpPr/>
        <p:nvPr/>
      </p:nvGrpSpPr>
      <p:grpSpPr>
        <a:xfrm>
          <a:off x="0" y="0"/>
          <a:ext cx="0" cy="0"/>
          <a:chOff x="0" y="0"/>
          <a:chExt cx="0" cy="0"/>
        </a:xfrm>
      </p:grpSpPr>
      <p:sp>
        <p:nvSpPr>
          <p:cNvPr id="105" name="Google Shape;105;p4"/>
          <p:cNvSpPr txBox="1"/>
          <p:nvPr>
            <p:ph type="ctrTitle"/>
          </p:nvPr>
        </p:nvSpPr>
        <p:spPr>
          <a:xfrm>
            <a:off x="5118537" y="-347180"/>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latin typeface="Calibri"/>
                <a:ea typeface="Calibri"/>
                <a:cs typeface="Calibri"/>
                <a:sym typeface="Calibri"/>
                <a:extLst>
                  <a:ext uri="http://customooxmlschemas.google.com/">
                    <go:slidesCustomData xmlns:go="http://customooxmlschemas.google.com/" textRoundtripDataId="0"/>
                  </a:ext>
                </a:extLst>
              </a:rPr>
              <a:t>Even voorstellen:</a:t>
            </a:r>
            <a:endParaRPr b="1" sz="4800">
              <a:solidFill>
                <a:srgbClr val="F2E33E"/>
              </a:solidFill>
              <a:latin typeface="Calibri"/>
              <a:ea typeface="Calibri"/>
              <a:cs typeface="Calibri"/>
              <a:sym typeface="Calibri"/>
            </a:endParaRPr>
          </a:p>
        </p:txBody>
      </p:sp>
      <p:sp>
        <p:nvSpPr>
          <p:cNvPr id="106" name="Google Shape;106;p4"/>
          <p:cNvSpPr txBox="1"/>
          <p:nvPr>
            <p:ph idx="1" type="subTitle"/>
          </p:nvPr>
        </p:nvSpPr>
        <p:spPr>
          <a:xfrm>
            <a:off x="1250731" y="2988779"/>
            <a:ext cx="9144000" cy="2991599"/>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F2E33E"/>
              </a:buClr>
              <a:buSzPts val="2400"/>
              <a:buNone/>
            </a:pPr>
            <a:r>
              <a:rPr lang="en-US">
                <a:solidFill>
                  <a:srgbClr val="F2E33E"/>
                </a:solidFill>
              </a:rPr>
              <a:t>Mijn naam is:</a:t>
            </a:r>
            <a:endParaRPr/>
          </a:p>
          <a:p>
            <a:pPr indent="0" lvl="0" marL="0" rtl="0" algn="ctr">
              <a:lnSpc>
                <a:spcPct val="90000"/>
              </a:lnSpc>
              <a:spcBef>
                <a:spcPts val="1000"/>
              </a:spcBef>
              <a:spcAft>
                <a:spcPts val="0"/>
              </a:spcAft>
              <a:buClr>
                <a:schemeClr val="dk1"/>
              </a:buClr>
              <a:buSzPts val="2400"/>
              <a:buNone/>
            </a:pPr>
            <a:r>
              <a:t/>
            </a:r>
            <a:endParaRPr>
              <a:solidFill>
                <a:srgbClr val="F2E33E"/>
              </a:solidFill>
            </a:endParaRPr>
          </a:p>
          <a:p>
            <a:pPr indent="0" lvl="0" marL="0" rtl="0" algn="ctr">
              <a:lnSpc>
                <a:spcPct val="90000"/>
              </a:lnSpc>
              <a:spcBef>
                <a:spcPts val="1000"/>
              </a:spcBef>
              <a:spcAft>
                <a:spcPts val="0"/>
              </a:spcAft>
              <a:buClr>
                <a:srgbClr val="F2E33E"/>
              </a:buClr>
              <a:buSzPts val="2400"/>
              <a:buNone/>
            </a:pPr>
            <a:r>
              <a:rPr lang="en-US">
                <a:solidFill>
                  <a:srgbClr val="F2E33E"/>
                </a:solidFill>
              </a:rPr>
              <a:t>Mijn beroep of werk is:</a:t>
            </a:r>
            <a:endParaRPr/>
          </a:p>
          <a:p>
            <a:pPr indent="0" lvl="0" marL="0" rtl="0" algn="ctr">
              <a:lnSpc>
                <a:spcPct val="90000"/>
              </a:lnSpc>
              <a:spcBef>
                <a:spcPts val="1000"/>
              </a:spcBef>
              <a:spcAft>
                <a:spcPts val="0"/>
              </a:spcAft>
              <a:buClr>
                <a:schemeClr val="dk1"/>
              </a:buClr>
              <a:buSzPts val="2400"/>
              <a:buNone/>
            </a:pPr>
            <a:r>
              <a:t/>
            </a:r>
            <a:endParaRPr>
              <a:solidFill>
                <a:srgbClr val="F2E33E"/>
              </a:solidFill>
            </a:endParaRPr>
          </a:p>
          <a:p>
            <a:pPr indent="0" lvl="0" marL="0" rtl="0" algn="ctr">
              <a:lnSpc>
                <a:spcPct val="90000"/>
              </a:lnSpc>
              <a:spcBef>
                <a:spcPts val="1000"/>
              </a:spcBef>
              <a:spcAft>
                <a:spcPts val="0"/>
              </a:spcAft>
              <a:buClr>
                <a:srgbClr val="F2E33E"/>
              </a:buClr>
              <a:buSzPts val="2400"/>
              <a:buNone/>
            </a:pPr>
            <a:r>
              <a:rPr lang="en-US">
                <a:solidFill>
                  <a:srgbClr val="F2E33E"/>
                </a:solidFill>
              </a:rPr>
              <a:t>Ik vind het leuk om:</a:t>
            </a:r>
            <a:endParaRPr/>
          </a:p>
          <a:p>
            <a:pPr indent="0" lvl="0" marL="0" rtl="0" algn="ctr">
              <a:lnSpc>
                <a:spcPct val="90000"/>
              </a:lnSpc>
              <a:spcBef>
                <a:spcPts val="1000"/>
              </a:spcBef>
              <a:spcAft>
                <a:spcPts val="0"/>
              </a:spcAft>
              <a:buClr>
                <a:schemeClr val="dk1"/>
              </a:buClr>
              <a:buSzPts val="2400"/>
              <a:buNone/>
            </a:pPr>
            <a:r>
              <a:t/>
            </a:r>
            <a:endParaRPr>
              <a:solidFill>
                <a:srgbClr val="F2E33E"/>
              </a:solidFill>
            </a:endParaRPr>
          </a:p>
          <a:p>
            <a:pPr indent="0" lvl="0" marL="0" rtl="0" algn="ctr">
              <a:lnSpc>
                <a:spcPct val="90000"/>
              </a:lnSpc>
              <a:spcBef>
                <a:spcPts val="1000"/>
              </a:spcBef>
              <a:spcAft>
                <a:spcPts val="0"/>
              </a:spcAft>
              <a:buClr>
                <a:srgbClr val="F2E33E"/>
              </a:buClr>
              <a:buSzPts val="2400"/>
              <a:buNone/>
            </a:pPr>
            <a:r>
              <a:rPr lang="en-US">
                <a:solidFill>
                  <a:srgbClr val="F2E33E"/>
                </a:solidFill>
              </a:rPr>
              <a:t>Vandaag ben ik hier om:</a:t>
            </a:r>
            <a:endParaRPr/>
          </a:p>
        </p:txBody>
      </p:sp>
      <p:cxnSp>
        <p:nvCxnSpPr>
          <p:cNvPr id="107" name="Google Shape;107;p4"/>
          <p:cNvCxnSpPr/>
          <p:nvPr/>
        </p:nvCxnSpPr>
        <p:spPr>
          <a:xfrm>
            <a:off x="4472902" y="2169356"/>
            <a:ext cx="5382798" cy="0"/>
          </a:xfrm>
          <a:prstGeom prst="straightConnector1">
            <a:avLst/>
          </a:prstGeom>
          <a:noFill/>
          <a:ln cap="flat" cmpd="sng" w="47625">
            <a:solidFill>
              <a:schemeClr val="lt1"/>
            </a:solidFill>
            <a:prstDash val="solid"/>
            <a:miter lim="800000"/>
            <a:headEnd len="sm" w="sm" type="none"/>
            <a:tailEnd len="sm" w="sm" type="none"/>
          </a:ln>
        </p:spPr>
      </p:cxnSp>
      <p:pic>
        <p:nvPicPr>
          <p:cNvPr id="108" name="Google Shape;108;p4"/>
          <p:cNvPicPr preferRelativeResize="0"/>
          <p:nvPr/>
        </p:nvPicPr>
        <p:blipFill rotWithShape="1">
          <a:blip r:embed="rId4">
            <a:alphaModFix/>
          </a:blip>
          <a:srcRect b="0" l="0" r="0" t="0"/>
          <a:stretch/>
        </p:blipFill>
        <p:spPr>
          <a:xfrm>
            <a:off x="339995" y="128910"/>
            <a:ext cx="3152481" cy="26276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00" scaled="0"/>
        </a:gradFill>
      </p:bgPr>
    </p:bg>
    <p:spTree>
      <p:nvGrpSpPr>
        <p:cNvPr id="112" name="Shape 112"/>
        <p:cNvGrpSpPr/>
        <p:nvPr/>
      </p:nvGrpSpPr>
      <p:grpSpPr>
        <a:xfrm>
          <a:off x="0" y="0"/>
          <a:ext cx="0" cy="0"/>
          <a:chOff x="0" y="0"/>
          <a:chExt cx="0" cy="0"/>
        </a:xfrm>
      </p:grpSpPr>
      <p:sp>
        <p:nvSpPr>
          <p:cNvPr id="113" name="Google Shape;113;p5"/>
          <p:cNvSpPr txBox="1"/>
          <p:nvPr>
            <p:ph type="ctrTitle"/>
          </p:nvPr>
        </p:nvSpPr>
        <p:spPr>
          <a:xfrm>
            <a:off x="4472902" y="-410242"/>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latin typeface="Calibri"/>
                <a:ea typeface="Calibri"/>
                <a:cs typeface="Calibri"/>
                <a:sym typeface="Calibri"/>
              </a:rPr>
              <a:t>Wat gaan we doen:</a:t>
            </a:r>
            <a:endParaRPr b="1" sz="4800">
              <a:solidFill>
                <a:srgbClr val="F2E33E"/>
              </a:solidFill>
              <a:latin typeface="Calibri"/>
              <a:ea typeface="Calibri"/>
              <a:cs typeface="Calibri"/>
              <a:sym typeface="Calibri"/>
            </a:endParaRPr>
          </a:p>
        </p:txBody>
      </p:sp>
      <p:sp>
        <p:nvSpPr>
          <p:cNvPr id="114" name="Google Shape;114;p5"/>
          <p:cNvSpPr txBox="1"/>
          <p:nvPr>
            <p:ph idx="1" type="subTitle"/>
          </p:nvPr>
        </p:nvSpPr>
        <p:spPr>
          <a:xfrm>
            <a:off x="1250731" y="2361355"/>
            <a:ext cx="9703408" cy="402077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rgbClr val="F2E33E"/>
              </a:buClr>
              <a:buSzPct val="100000"/>
              <a:buNone/>
            </a:pPr>
            <a:r>
              <a:rPr b="1" lang="en-US" sz="2800">
                <a:solidFill>
                  <a:srgbClr val="F2E33E"/>
                </a:solidFill>
              </a:rPr>
              <a:t>Word een Microscopist</a:t>
            </a:r>
            <a:endParaRPr b="1" sz="2800">
              <a:solidFill>
                <a:srgbClr val="F2E33E"/>
              </a:solidFill>
            </a:endParaRPr>
          </a:p>
          <a:p>
            <a:pPr indent="0" lvl="0" marL="0" rtl="0" algn="l">
              <a:lnSpc>
                <a:spcPct val="90000"/>
              </a:lnSpc>
              <a:spcBef>
                <a:spcPts val="1000"/>
              </a:spcBef>
              <a:spcAft>
                <a:spcPts val="0"/>
              </a:spcAft>
              <a:buClr>
                <a:schemeClr val="dk1"/>
              </a:buClr>
              <a:buSzPct val="100000"/>
              <a:buNone/>
            </a:pPr>
            <a:r>
              <a:t/>
            </a:r>
            <a:endParaRPr>
              <a:solidFill>
                <a:srgbClr val="F2E33E"/>
              </a:solidFill>
            </a:endParaRPr>
          </a:p>
          <a:p>
            <a:pPr indent="0" lvl="0" marL="0" rtl="0" algn="ctr">
              <a:lnSpc>
                <a:spcPct val="90000"/>
              </a:lnSpc>
              <a:spcBef>
                <a:spcPts val="1000"/>
              </a:spcBef>
              <a:spcAft>
                <a:spcPts val="0"/>
              </a:spcAft>
              <a:buClr>
                <a:srgbClr val="F2E33E"/>
              </a:buClr>
              <a:buSzPct val="100000"/>
              <a:buNone/>
            </a:pPr>
            <a:r>
              <a:rPr lang="en-US" sz="2900">
                <a:solidFill>
                  <a:srgbClr val="F2E33E"/>
                </a:solidFill>
              </a:rPr>
              <a:t>De vorige keer in blok 1 heb je het gehad over het onzichtbare. Wat is onzichtbaar? Kan ik het onzichtbare zien? Je hebt een eigen microscoop gebouwd zoals Antoni van Leeuwenhoek dat deed. En je hebt nagedacht over wat jij wel zou willen onderzoeken met de microscoop.</a:t>
            </a:r>
            <a:endParaRPr/>
          </a:p>
          <a:p>
            <a:pPr indent="0" lvl="0" marL="0" rtl="0" algn="ctr">
              <a:lnSpc>
                <a:spcPct val="90000"/>
              </a:lnSpc>
              <a:spcBef>
                <a:spcPts val="1000"/>
              </a:spcBef>
              <a:spcAft>
                <a:spcPts val="0"/>
              </a:spcAft>
              <a:buClr>
                <a:srgbClr val="F2E33E"/>
              </a:buClr>
              <a:buSzPct val="100000"/>
              <a:buNone/>
            </a:pPr>
            <a:r>
              <a:rPr lang="en-US" sz="2900">
                <a:solidFill>
                  <a:srgbClr val="F2E33E"/>
                </a:solidFill>
              </a:rPr>
              <a:t> </a:t>
            </a:r>
            <a:endParaRPr/>
          </a:p>
          <a:p>
            <a:pPr indent="0" lvl="0" marL="0" rtl="0" algn="ctr">
              <a:lnSpc>
                <a:spcPct val="90000"/>
              </a:lnSpc>
              <a:spcBef>
                <a:spcPts val="1000"/>
              </a:spcBef>
              <a:spcAft>
                <a:spcPts val="0"/>
              </a:spcAft>
              <a:buClr>
                <a:srgbClr val="F2E33E"/>
              </a:buClr>
              <a:buSzPct val="100000"/>
              <a:buNone/>
            </a:pPr>
            <a:r>
              <a:rPr lang="en-US" sz="2900">
                <a:solidFill>
                  <a:srgbClr val="F2E33E"/>
                </a:solidFill>
              </a:rPr>
              <a:t>Voordat je verder aan de slag gaat met je eigen onderzoek moet je natuurlijk eerst weten hoe de apparaten werken. Kijken door de waterdruppel en de loupe heb je al gehad.</a:t>
            </a:r>
            <a:endParaRPr/>
          </a:p>
          <a:p>
            <a:pPr indent="0" lvl="0" marL="0" rtl="0" algn="ctr">
              <a:lnSpc>
                <a:spcPct val="90000"/>
              </a:lnSpc>
              <a:spcBef>
                <a:spcPts val="1000"/>
              </a:spcBef>
              <a:spcAft>
                <a:spcPts val="0"/>
              </a:spcAft>
              <a:buClr>
                <a:srgbClr val="F2E33E"/>
              </a:buClr>
              <a:buSzPct val="100000"/>
              <a:buNone/>
            </a:pPr>
            <a:r>
              <a:rPr lang="en-US" sz="2900">
                <a:solidFill>
                  <a:srgbClr val="F2E33E"/>
                </a:solidFill>
              </a:rPr>
              <a:t> </a:t>
            </a:r>
            <a:endParaRPr/>
          </a:p>
          <a:p>
            <a:pPr indent="0" lvl="0" marL="0" rtl="0" algn="ctr">
              <a:lnSpc>
                <a:spcPct val="90000"/>
              </a:lnSpc>
              <a:spcBef>
                <a:spcPts val="1000"/>
              </a:spcBef>
              <a:spcAft>
                <a:spcPts val="0"/>
              </a:spcAft>
              <a:buClr>
                <a:srgbClr val="F2E33E"/>
              </a:buClr>
              <a:buSzPct val="100000"/>
              <a:buNone/>
            </a:pPr>
            <a:r>
              <a:rPr lang="en-US" sz="2900">
                <a:solidFill>
                  <a:srgbClr val="F2E33E"/>
                </a:solidFill>
              </a:rPr>
              <a:t>Vandaag ga je aan de slag met het grotere werk, de stereo-microscoop en de biologische microscoop. </a:t>
            </a:r>
            <a:endParaRPr/>
          </a:p>
        </p:txBody>
      </p:sp>
      <p:cxnSp>
        <p:nvCxnSpPr>
          <p:cNvPr id="115" name="Google Shape;115;p5"/>
          <p:cNvCxnSpPr/>
          <p:nvPr/>
        </p:nvCxnSpPr>
        <p:spPr>
          <a:xfrm>
            <a:off x="4472902" y="2169356"/>
            <a:ext cx="5382798" cy="0"/>
          </a:xfrm>
          <a:prstGeom prst="straightConnector1">
            <a:avLst/>
          </a:prstGeom>
          <a:noFill/>
          <a:ln cap="flat" cmpd="sng" w="47625">
            <a:solidFill>
              <a:schemeClr val="lt1"/>
            </a:solidFill>
            <a:prstDash val="solid"/>
            <a:miter lim="800000"/>
            <a:headEnd len="sm" w="sm" type="none"/>
            <a:tailEnd len="sm" w="sm" type="none"/>
          </a:ln>
        </p:spPr>
      </p:cxnSp>
      <p:pic>
        <p:nvPicPr>
          <p:cNvPr id="116" name="Google Shape;116;p5"/>
          <p:cNvPicPr preferRelativeResize="0"/>
          <p:nvPr/>
        </p:nvPicPr>
        <p:blipFill rotWithShape="1">
          <a:blip r:embed="rId3">
            <a:alphaModFix/>
          </a:blip>
          <a:srcRect b="0" l="0" r="0" t="0"/>
          <a:stretch/>
        </p:blipFill>
        <p:spPr>
          <a:xfrm>
            <a:off x="339995" y="128910"/>
            <a:ext cx="3152481" cy="26276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00" scaled="0"/>
        </a:gradFill>
      </p:bgPr>
    </p:bg>
    <p:spTree>
      <p:nvGrpSpPr>
        <p:cNvPr id="120" name="Shape 120"/>
        <p:cNvGrpSpPr/>
        <p:nvPr/>
      </p:nvGrpSpPr>
      <p:grpSpPr>
        <a:xfrm>
          <a:off x="0" y="0"/>
          <a:ext cx="0" cy="0"/>
          <a:chOff x="0" y="0"/>
          <a:chExt cx="0" cy="0"/>
        </a:xfrm>
      </p:grpSpPr>
      <p:sp>
        <p:nvSpPr>
          <p:cNvPr id="121" name="Google Shape;121;p6"/>
          <p:cNvSpPr txBox="1"/>
          <p:nvPr>
            <p:ph type="ctrTitle"/>
          </p:nvPr>
        </p:nvSpPr>
        <p:spPr>
          <a:xfrm>
            <a:off x="3689131" y="-334372"/>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latin typeface="Calibri"/>
                <a:ea typeface="Calibri"/>
                <a:cs typeface="Calibri"/>
                <a:sym typeface="Calibri"/>
              </a:rPr>
              <a:t>Hoe gaan we dat doen vandaag?</a:t>
            </a:r>
            <a:endParaRPr b="1" sz="4800">
              <a:solidFill>
                <a:srgbClr val="F2E33E"/>
              </a:solidFill>
              <a:latin typeface="Calibri"/>
              <a:ea typeface="Calibri"/>
              <a:cs typeface="Calibri"/>
              <a:sym typeface="Calibri"/>
            </a:endParaRPr>
          </a:p>
        </p:txBody>
      </p:sp>
      <p:sp>
        <p:nvSpPr>
          <p:cNvPr id="122" name="Google Shape;122;p6"/>
          <p:cNvSpPr txBox="1"/>
          <p:nvPr>
            <p:ph idx="1" type="subTitle"/>
          </p:nvPr>
        </p:nvSpPr>
        <p:spPr>
          <a:xfrm>
            <a:off x="2028050" y="2695574"/>
            <a:ext cx="9406200" cy="3522900"/>
          </a:xfrm>
          <a:prstGeom prst="rect">
            <a:avLst/>
          </a:prstGeom>
          <a:noFill/>
          <a:ln>
            <a:noFill/>
          </a:ln>
        </p:spPr>
        <p:txBody>
          <a:bodyPr anchorCtr="0" anchor="t" bIns="45700" lIns="91425" spcFirstLastPara="1" rIns="91425" wrap="square" tIns="45700">
            <a:normAutofit lnSpcReduction="10000"/>
          </a:bodyPr>
          <a:lstStyle/>
          <a:p>
            <a:pPr indent="-381000" lvl="0" marL="457200" rtl="0" algn="l">
              <a:lnSpc>
                <a:spcPct val="90000"/>
              </a:lnSpc>
              <a:spcBef>
                <a:spcPts val="0"/>
              </a:spcBef>
              <a:spcAft>
                <a:spcPts val="0"/>
              </a:spcAft>
              <a:buClr>
                <a:srgbClr val="F2E33E"/>
              </a:buClr>
              <a:buSzPts val="2400"/>
              <a:buChar char="●"/>
            </a:pPr>
            <a:r>
              <a:rPr lang="en-US">
                <a:solidFill>
                  <a:srgbClr val="F2E33E"/>
                </a:solidFill>
              </a:rPr>
              <a:t>Je ontdekt welke spullen je allemaal nodig hebt bij microscoop onderzoek (</a:t>
            </a:r>
            <a:r>
              <a:rPr i="1" lang="en-US">
                <a:solidFill>
                  <a:srgbClr val="F2E33E"/>
                </a:solidFill>
              </a:rPr>
              <a:t>opdracht Werken met de microscoop</a:t>
            </a:r>
            <a:r>
              <a:rPr lang="en-US">
                <a:solidFill>
                  <a:srgbClr val="F2E33E"/>
                </a:solidFill>
              </a:rPr>
              <a:t>)</a:t>
            </a:r>
            <a:endParaRPr>
              <a:solidFill>
                <a:srgbClr val="F2E33E"/>
              </a:solidFill>
            </a:endParaRPr>
          </a:p>
          <a:p>
            <a:pPr indent="-381000" lvl="0" marL="457200" rtl="0" algn="l">
              <a:lnSpc>
                <a:spcPct val="90000"/>
              </a:lnSpc>
              <a:spcBef>
                <a:spcPts val="0"/>
              </a:spcBef>
              <a:spcAft>
                <a:spcPts val="0"/>
              </a:spcAft>
              <a:buClr>
                <a:srgbClr val="F2E33E"/>
              </a:buClr>
              <a:buSzPts val="2400"/>
              <a:buChar char="●"/>
            </a:pPr>
            <a:r>
              <a:rPr lang="en-US">
                <a:solidFill>
                  <a:srgbClr val="F2E33E"/>
                </a:solidFill>
              </a:rPr>
              <a:t>Je leert uit welke onderdelen een microscoop bestaat (</a:t>
            </a:r>
            <a:r>
              <a:rPr i="1" lang="en-US">
                <a:solidFill>
                  <a:srgbClr val="F2E33E"/>
                </a:solidFill>
              </a:rPr>
              <a:t>opdracht Werken met de microscoop)</a:t>
            </a:r>
            <a:endParaRPr i="1">
              <a:solidFill>
                <a:srgbClr val="F2E33E"/>
              </a:solidFill>
            </a:endParaRPr>
          </a:p>
          <a:p>
            <a:pPr indent="-381000" lvl="0" marL="457200" rtl="0" algn="l">
              <a:lnSpc>
                <a:spcPct val="90000"/>
              </a:lnSpc>
              <a:spcBef>
                <a:spcPts val="0"/>
              </a:spcBef>
              <a:spcAft>
                <a:spcPts val="0"/>
              </a:spcAft>
              <a:buClr>
                <a:srgbClr val="F2E33E"/>
              </a:buClr>
              <a:buSzPts val="2400"/>
              <a:buChar char="●"/>
            </a:pPr>
            <a:r>
              <a:rPr lang="en-US">
                <a:solidFill>
                  <a:srgbClr val="F2E33E"/>
                </a:solidFill>
              </a:rPr>
              <a:t>Je gaat een preparaat maken (</a:t>
            </a:r>
            <a:r>
              <a:rPr i="1" lang="en-US">
                <a:solidFill>
                  <a:srgbClr val="F2E33E"/>
                </a:solidFill>
              </a:rPr>
              <a:t>films Wim van Egmond, preparaat maken droog en nat en dekplaatjes)</a:t>
            </a:r>
            <a:endParaRPr/>
          </a:p>
          <a:p>
            <a:pPr indent="-381000" lvl="0" marL="457200" rtl="0" algn="l">
              <a:lnSpc>
                <a:spcPct val="90000"/>
              </a:lnSpc>
              <a:spcBef>
                <a:spcPts val="0"/>
              </a:spcBef>
              <a:spcAft>
                <a:spcPts val="0"/>
              </a:spcAft>
              <a:buClr>
                <a:srgbClr val="F2E33E"/>
              </a:buClr>
              <a:buSzPts val="2400"/>
              <a:buChar char="●"/>
            </a:pPr>
            <a:r>
              <a:rPr lang="en-US">
                <a:solidFill>
                  <a:srgbClr val="F2E33E"/>
                </a:solidFill>
              </a:rPr>
              <a:t>Je gaat waarnemen</a:t>
            </a:r>
            <a:endParaRPr/>
          </a:p>
          <a:p>
            <a:pPr indent="-381000" lvl="0" marL="457200" rtl="0" algn="l">
              <a:lnSpc>
                <a:spcPct val="90000"/>
              </a:lnSpc>
              <a:spcBef>
                <a:spcPts val="0"/>
              </a:spcBef>
              <a:spcAft>
                <a:spcPts val="0"/>
              </a:spcAft>
              <a:buClr>
                <a:srgbClr val="F2E33E"/>
              </a:buClr>
              <a:buSzPts val="2400"/>
              <a:buChar char="●"/>
            </a:pPr>
            <a:r>
              <a:rPr lang="en-US">
                <a:solidFill>
                  <a:srgbClr val="F2E33E"/>
                </a:solidFill>
              </a:rPr>
              <a:t>Je gaat je waarnemingen tekenen (</a:t>
            </a:r>
            <a:r>
              <a:rPr i="1" lang="en-US">
                <a:solidFill>
                  <a:srgbClr val="F2E33E"/>
                </a:solidFill>
              </a:rPr>
              <a:t>film Henrike van Scholten</a:t>
            </a:r>
            <a:r>
              <a:rPr lang="en-US">
                <a:solidFill>
                  <a:srgbClr val="F2E33E"/>
                </a:solidFill>
              </a:rPr>
              <a:t>)</a:t>
            </a:r>
            <a:endParaRPr/>
          </a:p>
          <a:p>
            <a:pPr indent="-381000" lvl="0" marL="457200" rtl="0" algn="l">
              <a:lnSpc>
                <a:spcPct val="90000"/>
              </a:lnSpc>
              <a:spcBef>
                <a:spcPts val="0"/>
              </a:spcBef>
              <a:spcAft>
                <a:spcPts val="0"/>
              </a:spcAft>
              <a:buClr>
                <a:srgbClr val="F2E33E"/>
              </a:buClr>
              <a:buSzPts val="2400"/>
              <a:buChar char="●"/>
            </a:pPr>
            <a:r>
              <a:rPr lang="en-US">
                <a:solidFill>
                  <a:srgbClr val="F2E33E"/>
                </a:solidFill>
              </a:rPr>
              <a:t>Als je alles geprobeerd hebt ontvang je een Microscoop diploma!</a:t>
            </a:r>
            <a:endParaRPr>
              <a:solidFill>
                <a:srgbClr val="F2E33E"/>
              </a:solidFill>
            </a:endParaRPr>
          </a:p>
          <a:p>
            <a:pPr indent="-381000" lvl="0" marL="457200" rtl="0" algn="l">
              <a:lnSpc>
                <a:spcPct val="90000"/>
              </a:lnSpc>
              <a:spcBef>
                <a:spcPts val="0"/>
              </a:spcBef>
              <a:spcAft>
                <a:spcPts val="0"/>
              </a:spcAft>
              <a:buClr>
                <a:srgbClr val="F2E33E"/>
              </a:buClr>
              <a:buSzPts val="2400"/>
              <a:buChar char="●"/>
            </a:pPr>
            <a:r>
              <a:rPr lang="en-US">
                <a:solidFill>
                  <a:srgbClr val="F2E33E"/>
                </a:solidFill>
              </a:rPr>
              <a:t>Je werkt verder aan je onderzoeksvraag (</a:t>
            </a:r>
            <a:r>
              <a:rPr i="1" lang="en-US">
                <a:solidFill>
                  <a:srgbClr val="F2E33E"/>
                </a:solidFill>
              </a:rPr>
              <a:t>opdracht bedenken onderzoeksvraag</a:t>
            </a:r>
            <a:r>
              <a:rPr lang="en-US">
                <a:solidFill>
                  <a:srgbClr val="F2E33E"/>
                </a:solidFill>
              </a:rPr>
              <a:t>)</a:t>
            </a:r>
            <a:endParaRPr>
              <a:solidFill>
                <a:srgbClr val="F2E33E"/>
              </a:solidFill>
            </a:endParaRPr>
          </a:p>
        </p:txBody>
      </p:sp>
      <p:cxnSp>
        <p:nvCxnSpPr>
          <p:cNvPr id="123" name="Google Shape;123;p6"/>
          <p:cNvCxnSpPr/>
          <p:nvPr/>
        </p:nvCxnSpPr>
        <p:spPr>
          <a:xfrm>
            <a:off x="4472902" y="2169356"/>
            <a:ext cx="5382798" cy="0"/>
          </a:xfrm>
          <a:prstGeom prst="straightConnector1">
            <a:avLst/>
          </a:prstGeom>
          <a:noFill/>
          <a:ln cap="flat" cmpd="sng" w="47625">
            <a:solidFill>
              <a:schemeClr val="lt1"/>
            </a:solidFill>
            <a:prstDash val="solid"/>
            <a:miter lim="800000"/>
            <a:headEnd len="sm" w="sm" type="none"/>
            <a:tailEnd len="sm" w="sm" type="none"/>
          </a:ln>
        </p:spPr>
      </p:cxnSp>
      <p:pic>
        <p:nvPicPr>
          <p:cNvPr id="124" name="Google Shape;124;p6"/>
          <p:cNvPicPr preferRelativeResize="0"/>
          <p:nvPr/>
        </p:nvPicPr>
        <p:blipFill rotWithShape="1">
          <a:blip r:embed="rId3">
            <a:alphaModFix/>
          </a:blip>
          <a:srcRect b="0" l="0" r="0" t="0"/>
          <a:stretch/>
        </p:blipFill>
        <p:spPr>
          <a:xfrm>
            <a:off x="339995" y="128910"/>
            <a:ext cx="3152481" cy="26276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19" scaled="0"/>
        </a:gradFill>
      </p:bgPr>
    </p:bg>
    <p:spTree>
      <p:nvGrpSpPr>
        <p:cNvPr id="128" name="Shape 128"/>
        <p:cNvGrpSpPr/>
        <p:nvPr/>
      </p:nvGrpSpPr>
      <p:grpSpPr>
        <a:xfrm>
          <a:off x="0" y="0"/>
          <a:ext cx="0" cy="0"/>
          <a:chOff x="0" y="0"/>
          <a:chExt cx="0" cy="0"/>
        </a:xfrm>
      </p:grpSpPr>
      <p:sp>
        <p:nvSpPr>
          <p:cNvPr id="129" name="Google Shape;129;g161aadbdc8e_0_0"/>
          <p:cNvSpPr txBox="1"/>
          <p:nvPr>
            <p:ph type="ctrTitle"/>
          </p:nvPr>
        </p:nvSpPr>
        <p:spPr>
          <a:xfrm>
            <a:off x="4472902" y="-410242"/>
            <a:ext cx="91440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rPr>
              <a:t>Opdracht: Werken met de microscoop</a:t>
            </a:r>
            <a:endParaRPr b="1" sz="4800">
              <a:solidFill>
                <a:srgbClr val="F2E33E"/>
              </a:solidFill>
              <a:latin typeface="Calibri"/>
              <a:ea typeface="Calibri"/>
              <a:cs typeface="Calibri"/>
              <a:sym typeface="Calibri"/>
            </a:endParaRPr>
          </a:p>
        </p:txBody>
      </p:sp>
      <p:sp>
        <p:nvSpPr>
          <p:cNvPr id="130" name="Google Shape;130;g161aadbdc8e_0_0"/>
          <p:cNvSpPr txBox="1"/>
          <p:nvPr>
            <p:ph idx="1" type="subTitle"/>
          </p:nvPr>
        </p:nvSpPr>
        <p:spPr>
          <a:xfrm>
            <a:off x="1213100" y="2587574"/>
            <a:ext cx="9644400" cy="36687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Clr>
                <a:srgbClr val="F2E33E"/>
              </a:buClr>
              <a:buSzPts val="2400"/>
              <a:buChar char="●"/>
            </a:pPr>
            <a:r>
              <a:rPr lang="en-US">
                <a:solidFill>
                  <a:srgbClr val="F2E33E"/>
                </a:solidFill>
              </a:rPr>
              <a:t>Je ontdekt welke spullen je allemaal nodig hebt bij microscoop onderzoek</a:t>
            </a:r>
            <a:endParaRPr>
              <a:solidFill>
                <a:srgbClr val="F2E33E"/>
              </a:solidFill>
            </a:endParaRPr>
          </a:p>
          <a:p>
            <a:pPr indent="-381000" lvl="0" marL="457200" rtl="0" algn="l">
              <a:spcBef>
                <a:spcPts val="0"/>
              </a:spcBef>
              <a:spcAft>
                <a:spcPts val="0"/>
              </a:spcAft>
              <a:buClr>
                <a:srgbClr val="F2E33E"/>
              </a:buClr>
              <a:buSzPts val="2400"/>
              <a:buChar char="●"/>
            </a:pPr>
            <a:r>
              <a:rPr lang="en-US">
                <a:solidFill>
                  <a:srgbClr val="F2E33E"/>
                </a:solidFill>
              </a:rPr>
              <a:t>Je leert uit welke onderdelen een microscoop bestaat </a:t>
            </a:r>
            <a:endParaRPr>
              <a:solidFill>
                <a:srgbClr val="F2E33E"/>
              </a:solidFill>
            </a:endParaRPr>
          </a:p>
          <a:p>
            <a:pPr indent="0" lvl="0" marL="0" rtl="0" algn="l">
              <a:spcBef>
                <a:spcPts val="0"/>
              </a:spcBef>
              <a:spcAft>
                <a:spcPts val="0"/>
              </a:spcAft>
              <a:buNone/>
            </a:pPr>
            <a:r>
              <a:t/>
            </a:r>
            <a:endParaRPr/>
          </a:p>
          <a:p>
            <a:pPr indent="0" lvl="0" marL="0" rtl="0" algn="l">
              <a:lnSpc>
                <a:spcPct val="100000"/>
              </a:lnSpc>
              <a:spcBef>
                <a:spcPts val="600"/>
              </a:spcBef>
              <a:spcAft>
                <a:spcPts val="0"/>
              </a:spcAft>
              <a:buNone/>
            </a:pPr>
            <a:r>
              <a:t/>
            </a:r>
            <a:endParaRPr b="1" sz="2000">
              <a:solidFill>
                <a:srgbClr val="F2E33E"/>
              </a:solidFill>
            </a:endParaRPr>
          </a:p>
          <a:p>
            <a:pPr indent="0" lvl="0" marL="0" rtl="0" algn="l">
              <a:lnSpc>
                <a:spcPct val="115000"/>
              </a:lnSpc>
              <a:spcBef>
                <a:spcPts val="600"/>
              </a:spcBef>
              <a:spcAft>
                <a:spcPts val="600"/>
              </a:spcAft>
              <a:buClr>
                <a:schemeClr val="dk1"/>
              </a:buClr>
              <a:buSzPts val="1100"/>
              <a:buNone/>
            </a:pPr>
            <a:r>
              <a:t/>
            </a:r>
            <a:endParaRPr b="1" sz="1800">
              <a:solidFill>
                <a:srgbClr val="F2E33E"/>
              </a:solidFill>
            </a:endParaRPr>
          </a:p>
        </p:txBody>
      </p:sp>
      <p:cxnSp>
        <p:nvCxnSpPr>
          <p:cNvPr id="131" name="Google Shape;131;g161aadbdc8e_0_0"/>
          <p:cNvCxnSpPr/>
          <p:nvPr/>
        </p:nvCxnSpPr>
        <p:spPr>
          <a:xfrm>
            <a:off x="4472902" y="2169356"/>
            <a:ext cx="5382900" cy="0"/>
          </a:xfrm>
          <a:prstGeom prst="straightConnector1">
            <a:avLst/>
          </a:prstGeom>
          <a:noFill/>
          <a:ln cap="flat" cmpd="sng" w="47625">
            <a:solidFill>
              <a:schemeClr val="lt1"/>
            </a:solidFill>
            <a:prstDash val="solid"/>
            <a:miter lim="800000"/>
            <a:headEnd len="sm" w="sm" type="none"/>
            <a:tailEnd len="sm" w="sm" type="none"/>
          </a:ln>
        </p:spPr>
      </p:cxnSp>
      <p:pic>
        <p:nvPicPr>
          <p:cNvPr id="132" name="Google Shape;132;g161aadbdc8e_0_0"/>
          <p:cNvPicPr preferRelativeResize="0"/>
          <p:nvPr/>
        </p:nvPicPr>
        <p:blipFill rotWithShape="1">
          <a:blip r:embed="rId3">
            <a:alphaModFix/>
          </a:blip>
          <a:srcRect b="0" l="0" r="0" t="0"/>
          <a:stretch/>
        </p:blipFill>
        <p:spPr>
          <a:xfrm>
            <a:off x="339995" y="128910"/>
            <a:ext cx="3152481" cy="26276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56000">
              <a:srgbClr val="002060"/>
            </a:gs>
            <a:gs pos="100000">
              <a:srgbClr val="002060"/>
            </a:gs>
          </a:gsLst>
          <a:lin ang="8100000" scaled="0"/>
        </a:gradFill>
      </p:bgPr>
    </p:bg>
    <p:spTree>
      <p:nvGrpSpPr>
        <p:cNvPr id="136" name="Shape 136"/>
        <p:cNvGrpSpPr/>
        <p:nvPr/>
      </p:nvGrpSpPr>
      <p:grpSpPr>
        <a:xfrm>
          <a:off x="0" y="0"/>
          <a:ext cx="0" cy="0"/>
          <a:chOff x="0" y="0"/>
          <a:chExt cx="0" cy="0"/>
        </a:xfrm>
      </p:grpSpPr>
      <p:sp>
        <p:nvSpPr>
          <p:cNvPr id="137" name="Google Shape;137;p7"/>
          <p:cNvSpPr txBox="1"/>
          <p:nvPr>
            <p:ph type="ctrTitle"/>
          </p:nvPr>
        </p:nvSpPr>
        <p:spPr>
          <a:xfrm>
            <a:off x="2936891" y="310807"/>
            <a:ext cx="8689052" cy="75674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2E33E"/>
              </a:buClr>
              <a:buSzPts val="3600"/>
              <a:buFont typeface="Calibri"/>
              <a:buNone/>
            </a:pPr>
            <a:r>
              <a:rPr b="1" lang="en-US" sz="3600">
                <a:solidFill>
                  <a:srgbClr val="F2E33E"/>
                </a:solidFill>
                <a:latin typeface="Calibri"/>
                <a:ea typeface="Calibri"/>
                <a:cs typeface="Calibri"/>
                <a:sym typeface="Calibri"/>
              </a:rPr>
              <a:t>Voorbereiding</a:t>
            </a:r>
            <a:endParaRPr b="1" sz="3600">
              <a:solidFill>
                <a:srgbClr val="F2E33E"/>
              </a:solidFill>
              <a:latin typeface="Calibri"/>
              <a:ea typeface="Calibri"/>
              <a:cs typeface="Calibri"/>
              <a:sym typeface="Calibri"/>
            </a:endParaRPr>
          </a:p>
        </p:txBody>
      </p:sp>
      <p:cxnSp>
        <p:nvCxnSpPr>
          <p:cNvPr id="138" name="Google Shape;138;p7"/>
          <p:cNvCxnSpPr/>
          <p:nvPr/>
        </p:nvCxnSpPr>
        <p:spPr>
          <a:xfrm>
            <a:off x="2977427" y="1012000"/>
            <a:ext cx="8595960" cy="0"/>
          </a:xfrm>
          <a:prstGeom prst="straightConnector1">
            <a:avLst/>
          </a:prstGeom>
          <a:noFill/>
          <a:ln cap="flat" cmpd="sng" w="25400">
            <a:solidFill>
              <a:schemeClr val="lt1"/>
            </a:solidFill>
            <a:prstDash val="solid"/>
            <a:miter lim="800000"/>
            <a:headEnd len="sm" w="sm" type="none"/>
            <a:tailEnd len="sm" w="sm" type="none"/>
          </a:ln>
        </p:spPr>
      </p:cxnSp>
      <p:pic>
        <p:nvPicPr>
          <p:cNvPr id="139" name="Google Shape;139;p7"/>
          <p:cNvPicPr preferRelativeResize="0"/>
          <p:nvPr/>
        </p:nvPicPr>
        <p:blipFill rotWithShape="1">
          <a:blip r:embed="rId3">
            <a:alphaModFix/>
          </a:blip>
          <a:srcRect b="0" l="0" r="0" t="0"/>
          <a:stretch/>
        </p:blipFill>
        <p:spPr>
          <a:xfrm>
            <a:off x="261069" y="310807"/>
            <a:ext cx="1697880" cy="1415194"/>
          </a:xfrm>
          <a:prstGeom prst="rect">
            <a:avLst/>
          </a:prstGeom>
          <a:noFill/>
          <a:ln>
            <a:noFill/>
          </a:ln>
        </p:spPr>
      </p:pic>
      <p:pic>
        <p:nvPicPr>
          <p:cNvPr descr="Afbeelding met tekst&#10;&#10;Automatisch gegenereerde beschrijving" id="140" name="Google Shape;140;p7"/>
          <p:cNvPicPr preferRelativeResize="0"/>
          <p:nvPr/>
        </p:nvPicPr>
        <p:blipFill rotWithShape="1">
          <a:blip r:embed="rId4">
            <a:alphaModFix/>
          </a:blip>
          <a:srcRect b="0" l="0" r="0" t="0"/>
          <a:stretch/>
        </p:blipFill>
        <p:spPr>
          <a:xfrm>
            <a:off x="2146041" y="1139713"/>
            <a:ext cx="9274627" cy="53753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56000">
              <a:srgbClr val="002060"/>
            </a:gs>
            <a:gs pos="100000">
              <a:srgbClr val="002060"/>
            </a:gs>
          </a:gsLst>
          <a:lin ang="8100000" scaled="0"/>
        </a:gradFill>
      </p:bgPr>
    </p:bg>
    <p:spTree>
      <p:nvGrpSpPr>
        <p:cNvPr id="144" name="Shape 144"/>
        <p:cNvGrpSpPr/>
        <p:nvPr/>
      </p:nvGrpSpPr>
      <p:grpSpPr>
        <a:xfrm>
          <a:off x="0" y="0"/>
          <a:ext cx="0" cy="0"/>
          <a:chOff x="0" y="0"/>
          <a:chExt cx="0" cy="0"/>
        </a:xfrm>
      </p:grpSpPr>
      <p:sp>
        <p:nvSpPr>
          <p:cNvPr id="145" name="Google Shape;145;p8"/>
          <p:cNvSpPr txBox="1"/>
          <p:nvPr>
            <p:ph type="ctrTitle"/>
          </p:nvPr>
        </p:nvSpPr>
        <p:spPr>
          <a:xfrm>
            <a:off x="2936891" y="310807"/>
            <a:ext cx="8689052" cy="75674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2E33E"/>
              </a:buClr>
              <a:buSzPts val="3600"/>
              <a:buFont typeface="Calibri"/>
              <a:buNone/>
            </a:pPr>
            <a:r>
              <a:rPr b="1" lang="en-US" sz="3600">
                <a:solidFill>
                  <a:srgbClr val="F2E33E"/>
                </a:solidFill>
                <a:latin typeface="Calibri"/>
                <a:ea typeface="Calibri"/>
                <a:cs typeface="Calibri"/>
                <a:sym typeface="Calibri"/>
              </a:rPr>
              <a:t>De Microscoop</a:t>
            </a:r>
            <a:endParaRPr b="1" sz="3600">
              <a:solidFill>
                <a:srgbClr val="F2E33E"/>
              </a:solidFill>
              <a:latin typeface="Calibri"/>
              <a:ea typeface="Calibri"/>
              <a:cs typeface="Calibri"/>
              <a:sym typeface="Calibri"/>
            </a:endParaRPr>
          </a:p>
        </p:txBody>
      </p:sp>
      <p:cxnSp>
        <p:nvCxnSpPr>
          <p:cNvPr id="146" name="Google Shape;146;p8"/>
          <p:cNvCxnSpPr/>
          <p:nvPr/>
        </p:nvCxnSpPr>
        <p:spPr>
          <a:xfrm>
            <a:off x="2977427" y="1012000"/>
            <a:ext cx="8595960" cy="0"/>
          </a:xfrm>
          <a:prstGeom prst="straightConnector1">
            <a:avLst/>
          </a:prstGeom>
          <a:noFill/>
          <a:ln cap="flat" cmpd="sng" w="25400">
            <a:solidFill>
              <a:schemeClr val="lt1"/>
            </a:solidFill>
            <a:prstDash val="solid"/>
            <a:miter lim="800000"/>
            <a:headEnd len="sm" w="sm" type="none"/>
            <a:tailEnd len="sm" w="sm" type="none"/>
          </a:ln>
        </p:spPr>
      </p:cxnSp>
      <p:pic>
        <p:nvPicPr>
          <p:cNvPr id="147" name="Google Shape;147;p8"/>
          <p:cNvPicPr preferRelativeResize="0"/>
          <p:nvPr/>
        </p:nvPicPr>
        <p:blipFill rotWithShape="1">
          <a:blip r:embed="rId3">
            <a:alphaModFix/>
          </a:blip>
          <a:srcRect b="0" l="0" r="0" t="0"/>
          <a:stretch/>
        </p:blipFill>
        <p:spPr>
          <a:xfrm>
            <a:off x="261069" y="310807"/>
            <a:ext cx="1697880" cy="1415194"/>
          </a:xfrm>
          <a:prstGeom prst="rect">
            <a:avLst/>
          </a:prstGeom>
          <a:noFill/>
          <a:ln>
            <a:noFill/>
          </a:ln>
        </p:spPr>
      </p:pic>
      <p:pic>
        <p:nvPicPr>
          <p:cNvPr descr="Afbeelding met tekst, microscoop&#10;&#10;Automatisch gegenereerde beschrijving" id="148" name="Google Shape;148;p8"/>
          <p:cNvPicPr preferRelativeResize="0"/>
          <p:nvPr/>
        </p:nvPicPr>
        <p:blipFill rotWithShape="1">
          <a:blip r:embed="rId4">
            <a:alphaModFix/>
          </a:blip>
          <a:srcRect b="0" l="0" r="0" t="0"/>
          <a:stretch/>
        </p:blipFill>
        <p:spPr>
          <a:xfrm>
            <a:off x="2424921" y="1114888"/>
            <a:ext cx="9014410" cy="56749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2022-05-11T12:56:27Z</dcterms:created>
  <dc:creator>rolf schreuder</dc:creator>
</cp:coreProperties>
</file>