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Libre Franklin"/>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hQvIXYtxvyHSPRBEsOKv2DQE/g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Zara Weij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LibreFranklin-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ibreFranklin-bold.fntdata"/><Relationship Id="rId6" Type="http://schemas.openxmlformats.org/officeDocument/2006/relationships/slide" Target="slides/slide1.xml"/><Relationship Id="rId18" Type="http://schemas.openxmlformats.org/officeDocument/2006/relationships/font" Target="fonts/LibreFranklin-regular.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9-29T11:44:20.479">
    <p:pos x="2308" y="81"/>
    <p:text>Is er altijd een gastdocent aanwezig? Anders is het nog zinvol om een wetenschapper dmv een filmpje te introduceren</p:text>
    <p:extLst>
      <p:ext uri="{C676402C-5697-4E1C-873F-D02D1690AC5C}">
        <p15:threadingInfo timeZoneBias="0"/>
      </p:ext>
      <p:ext uri="http://customooxmlschemas.google.com/">
        <go:slidesCustomData xmlns:go="http://customooxmlschemas.google.com/" commentPostId="AAAAbY8a80g"/>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9-29T12:15:55.898">
    <p:pos x="764" y="1629"/>
    <p:text>Zie filmpjes Wim van Egmond:
-Waterdruppel lens
-Flenslens</p:text>
    <p:extLst>
      <p:ext uri="{C676402C-5697-4E1C-873F-D02D1690AC5C}">
        <p15:threadingInfo timeZoneBias="0"/>
      </p:ext>
      <p:ext uri="http://customooxmlschemas.google.com/">
        <go:slidesCustomData xmlns:go="http://customooxmlschemas.google.com/" commentPostId="AAAAbY8a80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40a7f7fda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140a7f7fda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0a7f7fda9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140a7f7fda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f699853d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13f699853d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f699853d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13f699853d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f699853d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13f699853d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f699853d2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13f699853d2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400"/>
              <a:buNone/>
            </a:pPr>
            <a:r>
              <a:rPr lang="en-US" sz="2400">
                <a:solidFill>
                  <a:schemeClr val="lt1"/>
                </a:solidFill>
              </a:rPr>
              <a:t>Leefde van 1632 – 1723 in Delft </a:t>
            </a:r>
            <a:endParaRPr sz="2400"/>
          </a:p>
          <a:p>
            <a:pPr indent="0" lvl="0" marL="0" rtl="0" algn="ctr">
              <a:spcBef>
                <a:spcPts val="1000"/>
              </a:spcBef>
              <a:spcAft>
                <a:spcPts val="0"/>
              </a:spcAft>
              <a:buSzPts val="2400"/>
              <a:buNone/>
            </a:pPr>
            <a:r>
              <a:rPr lang="en-US" sz="2400">
                <a:solidFill>
                  <a:schemeClr val="lt1"/>
                </a:solidFill>
              </a:rPr>
              <a:t>Vader van zijn dochter Maria, verloor twee maal zijn vrouw</a:t>
            </a:r>
            <a:endParaRPr sz="2400"/>
          </a:p>
          <a:p>
            <a:pPr indent="0" lvl="0" marL="0" rtl="0" algn="ctr">
              <a:spcBef>
                <a:spcPts val="1000"/>
              </a:spcBef>
              <a:spcAft>
                <a:spcPts val="0"/>
              </a:spcAft>
              <a:buSzPts val="2400"/>
              <a:buNone/>
            </a:pPr>
            <a:r>
              <a:rPr lang="en-US" sz="2400">
                <a:solidFill>
                  <a:schemeClr val="lt1"/>
                </a:solidFill>
              </a:rPr>
              <a:t>Handelaar in lakens (en gebruikte daarom al vergrootglazen)</a:t>
            </a:r>
            <a:endParaRPr sz="2400"/>
          </a:p>
          <a:p>
            <a:pPr indent="0" lvl="0" marL="0" rtl="0" algn="ctr">
              <a:spcBef>
                <a:spcPts val="1000"/>
              </a:spcBef>
              <a:spcAft>
                <a:spcPts val="0"/>
              </a:spcAft>
              <a:buSzPts val="2400"/>
              <a:buNone/>
            </a:pPr>
            <a:r>
              <a:rPr lang="en-US" sz="2400">
                <a:solidFill>
                  <a:schemeClr val="lt1"/>
                </a:solidFill>
              </a:rPr>
              <a:t>Hij was welvarend (Gouden Eeuw) en belangrijk burger in Delft</a:t>
            </a:r>
            <a:endParaRPr sz="2400"/>
          </a:p>
          <a:p>
            <a:pPr indent="0" lvl="0" marL="0" rtl="0" algn="ctr">
              <a:spcBef>
                <a:spcPts val="1000"/>
              </a:spcBef>
              <a:spcAft>
                <a:spcPts val="0"/>
              </a:spcAft>
              <a:buSzPts val="2400"/>
              <a:buNone/>
            </a:pPr>
            <a:r>
              <a:rPr lang="en-US" sz="2400">
                <a:solidFill>
                  <a:schemeClr val="lt1"/>
                </a:solidFill>
              </a:rPr>
              <a:t>En had tijd voor zijn hobby: kijken door  microscopen</a:t>
            </a:r>
            <a:endParaRPr sz="2400"/>
          </a:p>
          <a:p>
            <a:pPr indent="0" lvl="0" marL="0" rtl="0" algn="ctr">
              <a:spcBef>
                <a:spcPts val="1000"/>
              </a:spcBef>
              <a:spcAft>
                <a:spcPts val="0"/>
              </a:spcAft>
              <a:buClr>
                <a:schemeClr val="lt1"/>
              </a:buClr>
              <a:buSzPts val="2400"/>
              <a:buFont typeface="Arial"/>
              <a:buNone/>
            </a:pPr>
            <a:r>
              <a:rPr lang="en-US" sz="2400">
                <a:solidFill>
                  <a:schemeClr val="lt1"/>
                </a:solidFill>
              </a:rPr>
              <a:t> Hij was handig, precies en nieuwsgierig en kon goed verbeelden en beschrijven!</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f699853d2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400"/>
              <a:buNone/>
            </a:pPr>
            <a:r>
              <a:rPr lang="en-US" sz="2400">
                <a:solidFill>
                  <a:schemeClr val="lt1"/>
                </a:solidFill>
              </a:rPr>
              <a:t>Leefde van 1632 – 1723 in Delft </a:t>
            </a:r>
            <a:endParaRPr sz="2400"/>
          </a:p>
          <a:p>
            <a:pPr indent="0" lvl="0" marL="0" rtl="0" algn="ctr">
              <a:spcBef>
                <a:spcPts val="1000"/>
              </a:spcBef>
              <a:spcAft>
                <a:spcPts val="0"/>
              </a:spcAft>
              <a:buSzPts val="2400"/>
              <a:buNone/>
            </a:pPr>
            <a:r>
              <a:rPr lang="en-US" sz="2400">
                <a:solidFill>
                  <a:schemeClr val="lt1"/>
                </a:solidFill>
              </a:rPr>
              <a:t>Vader van zijn dochter Maria, verloor twee maal zijn vrouw</a:t>
            </a:r>
            <a:endParaRPr sz="2400"/>
          </a:p>
          <a:p>
            <a:pPr indent="0" lvl="0" marL="0" rtl="0" algn="ctr">
              <a:spcBef>
                <a:spcPts val="1000"/>
              </a:spcBef>
              <a:spcAft>
                <a:spcPts val="0"/>
              </a:spcAft>
              <a:buSzPts val="2400"/>
              <a:buNone/>
            </a:pPr>
            <a:r>
              <a:rPr lang="en-US" sz="2400">
                <a:solidFill>
                  <a:schemeClr val="lt1"/>
                </a:solidFill>
              </a:rPr>
              <a:t>Handelaar in lakens (en gebruikte daarom al vergrootglazen)</a:t>
            </a:r>
            <a:endParaRPr sz="2400"/>
          </a:p>
          <a:p>
            <a:pPr indent="0" lvl="0" marL="0" rtl="0" algn="ctr">
              <a:spcBef>
                <a:spcPts val="1000"/>
              </a:spcBef>
              <a:spcAft>
                <a:spcPts val="0"/>
              </a:spcAft>
              <a:buSzPts val="2400"/>
              <a:buNone/>
            </a:pPr>
            <a:r>
              <a:rPr lang="en-US" sz="2400">
                <a:solidFill>
                  <a:schemeClr val="lt1"/>
                </a:solidFill>
              </a:rPr>
              <a:t>Hij was welvarend (Gouden Eeuw) en belangrijk burger in Delft</a:t>
            </a:r>
            <a:endParaRPr sz="2400"/>
          </a:p>
          <a:p>
            <a:pPr indent="0" lvl="0" marL="0" rtl="0" algn="ctr">
              <a:spcBef>
                <a:spcPts val="1000"/>
              </a:spcBef>
              <a:spcAft>
                <a:spcPts val="0"/>
              </a:spcAft>
              <a:buSzPts val="2400"/>
              <a:buNone/>
            </a:pPr>
            <a:r>
              <a:rPr lang="en-US" sz="2400">
                <a:solidFill>
                  <a:schemeClr val="lt1"/>
                </a:solidFill>
              </a:rPr>
              <a:t>En had tijd voor zijn hobby: kijken door  microscopen</a:t>
            </a:r>
            <a:endParaRPr sz="2400"/>
          </a:p>
          <a:p>
            <a:pPr indent="0" lvl="0" marL="0" rtl="0" algn="ctr">
              <a:spcBef>
                <a:spcPts val="1000"/>
              </a:spcBef>
              <a:spcAft>
                <a:spcPts val="0"/>
              </a:spcAft>
              <a:buSzPts val="2400"/>
              <a:buNone/>
            </a:pPr>
            <a:r>
              <a:rPr lang="en-US" sz="2400">
                <a:solidFill>
                  <a:schemeClr val="lt1"/>
                </a:solidFill>
              </a:rPr>
              <a:t> Hij was handig, precies en nieuwsgierig en kon goed verbeelden en beschrijven!</a:t>
            </a:r>
            <a:endParaRPr/>
          </a:p>
        </p:txBody>
      </p:sp>
      <p:sp>
        <p:nvSpPr>
          <p:cNvPr id="142" name="Google Shape;142;g13f699853d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f699853d2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13f699853d2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p:nvPr>
            <p:ph idx="2" type="pic"/>
          </p:nvPr>
        </p:nvSpPr>
        <p:spPr>
          <a:xfrm>
            <a:off x="5183188" y="987425"/>
            <a:ext cx="6172200" cy="4873625"/>
          </a:xfrm>
          <a:prstGeom prst="rect">
            <a:avLst/>
          </a:prstGeom>
          <a:noFill/>
          <a:ln>
            <a:noFill/>
          </a:ln>
        </p:spPr>
      </p:sp>
      <p:sp>
        <p:nvSpPr>
          <p:cNvPr id="68" name="Google Shape;68;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7.png"/><Relationship Id="rId7"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7.png"/><Relationship Id="rId7"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2016967"/>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rPr>
              <a:t>We gaan op ontdekkingsreis naar het onzichtbare!</a:t>
            </a:r>
            <a:endParaRPr b="1" sz="4800">
              <a:solidFill>
                <a:srgbClr val="F2E33E"/>
              </a:solidFill>
              <a:latin typeface="Calibri"/>
              <a:ea typeface="Calibri"/>
              <a:cs typeface="Calibri"/>
              <a:sym typeface="Calibri"/>
            </a:endParaRPr>
          </a:p>
        </p:txBody>
      </p:sp>
      <p:cxnSp>
        <p:nvCxnSpPr>
          <p:cNvPr id="89" name="Google Shape;89;p1"/>
          <p:cNvCxnSpPr/>
          <p:nvPr/>
        </p:nvCxnSpPr>
        <p:spPr>
          <a:xfrm>
            <a:off x="1635109" y="4376529"/>
            <a:ext cx="5382798" cy="0"/>
          </a:xfrm>
          <a:prstGeom prst="straightConnector1">
            <a:avLst/>
          </a:prstGeom>
          <a:noFill/>
          <a:ln cap="flat" cmpd="sng" w="47625">
            <a:solidFill>
              <a:schemeClr val="lt1"/>
            </a:solidFill>
            <a:prstDash val="solid"/>
            <a:miter lim="800000"/>
            <a:headEnd len="sm" w="sm" type="none"/>
            <a:tailEnd len="sm" w="sm" type="none"/>
          </a:ln>
        </p:spPr>
      </p:cxnSp>
      <p:pic>
        <p:nvPicPr>
          <p:cNvPr id="90" name="Google Shape;90;p1"/>
          <p:cNvPicPr preferRelativeResize="0"/>
          <p:nvPr/>
        </p:nvPicPr>
        <p:blipFill rotWithShape="1">
          <a:blip r:embed="rId3">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63" name="Shape 163"/>
        <p:cNvGrpSpPr/>
        <p:nvPr/>
      </p:nvGrpSpPr>
      <p:grpSpPr>
        <a:xfrm>
          <a:off x="0" y="0"/>
          <a:ext cx="0" cy="0"/>
          <a:chOff x="0" y="0"/>
          <a:chExt cx="0" cy="0"/>
        </a:xfrm>
      </p:grpSpPr>
      <p:sp>
        <p:nvSpPr>
          <p:cNvPr id="164" name="Google Shape;164;g140a7f7fda9_0_0"/>
          <p:cNvSpPr txBox="1"/>
          <p:nvPr>
            <p:ph type="ctrTitle"/>
          </p:nvPr>
        </p:nvSpPr>
        <p:spPr>
          <a:xfrm>
            <a:off x="3983927" y="-1325467"/>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Onderzoekscyclus</a:t>
            </a:r>
            <a:endParaRPr b="1" sz="4800">
              <a:solidFill>
                <a:srgbClr val="F2E33E"/>
              </a:solidFill>
              <a:latin typeface="Calibri"/>
              <a:ea typeface="Calibri"/>
              <a:cs typeface="Calibri"/>
              <a:sym typeface="Calibri"/>
            </a:endParaRPr>
          </a:p>
        </p:txBody>
      </p:sp>
      <p:sp>
        <p:nvSpPr>
          <p:cNvPr id="165" name="Google Shape;165;g140a7f7fda9_0_0"/>
          <p:cNvSpPr txBox="1"/>
          <p:nvPr>
            <p:ph idx="1" type="subTitle"/>
          </p:nvPr>
        </p:nvSpPr>
        <p:spPr>
          <a:xfrm>
            <a:off x="1327125" y="1268674"/>
            <a:ext cx="9644400" cy="366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None/>
            </a:pPr>
            <a:r>
              <a:t/>
            </a:r>
            <a:endParaRPr b="1" sz="2000">
              <a:solidFill>
                <a:srgbClr val="F2E33E"/>
              </a:solidFill>
            </a:endParaRPr>
          </a:p>
          <a:p>
            <a:pPr indent="0" lvl="0" marL="0" rtl="0" algn="l">
              <a:lnSpc>
                <a:spcPct val="100000"/>
              </a:lnSpc>
              <a:spcBef>
                <a:spcPts val="600"/>
              </a:spcBef>
              <a:spcAft>
                <a:spcPts val="0"/>
              </a:spcAft>
              <a:buNone/>
            </a:pPr>
            <a:r>
              <a:t/>
            </a:r>
            <a:endParaRPr sz="1800">
              <a:solidFill>
                <a:srgbClr val="F2E33E"/>
              </a:solidFill>
            </a:endParaRPr>
          </a:p>
          <a:p>
            <a:pPr indent="0" lvl="0" marL="0" rtl="0" algn="l">
              <a:lnSpc>
                <a:spcPct val="115000"/>
              </a:lnSpc>
              <a:spcBef>
                <a:spcPts val="600"/>
              </a:spcBef>
              <a:spcAft>
                <a:spcPts val="600"/>
              </a:spcAft>
              <a:buClr>
                <a:schemeClr val="dk1"/>
              </a:buClr>
              <a:buSzPts val="1100"/>
              <a:buNone/>
            </a:pPr>
            <a:r>
              <a:t/>
            </a:r>
            <a:endParaRPr b="1" sz="1800">
              <a:solidFill>
                <a:srgbClr val="F2E33E"/>
              </a:solidFill>
            </a:endParaRPr>
          </a:p>
        </p:txBody>
      </p:sp>
      <p:cxnSp>
        <p:nvCxnSpPr>
          <p:cNvPr id="166" name="Google Shape;166;g140a7f7fda9_0_0"/>
          <p:cNvCxnSpPr/>
          <p:nvPr/>
        </p:nvCxnSpPr>
        <p:spPr>
          <a:xfrm>
            <a:off x="3670502" y="1062231"/>
            <a:ext cx="5382900" cy="0"/>
          </a:xfrm>
          <a:prstGeom prst="straightConnector1">
            <a:avLst/>
          </a:prstGeom>
          <a:noFill/>
          <a:ln cap="flat" cmpd="sng" w="47625">
            <a:solidFill>
              <a:schemeClr val="lt1"/>
            </a:solidFill>
            <a:prstDash val="solid"/>
            <a:miter lim="800000"/>
            <a:headEnd len="sm" w="sm" type="none"/>
            <a:tailEnd len="sm" w="sm" type="none"/>
          </a:ln>
        </p:spPr>
      </p:cxnSp>
      <p:pic>
        <p:nvPicPr>
          <p:cNvPr id="167" name="Google Shape;167;g140a7f7fda9_0_0"/>
          <p:cNvPicPr preferRelativeResize="0"/>
          <p:nvPr/>
        </p:nvPicPr>
        <p:blipFill rotWithShape="1">
          <a:blip r:embed="rId3">
            <a:alphaModFix/>
          </a:blip>
          <a:srcRect b="0" l="0" r="0" t="0"/>
          <a:stretch/>
        </p:blipFill>
        <p:spPr>
          <a:xfrm>
            <a:off x="339995" y="116360"/>
            <a:ext cx="3152481" cy="2627612"/>
          </a:xfrm>
          <a:prstGeom prst="rect">
            <a:avLst/>
          </a:prstGeom>
          <a:noFill/>
          <a:ln>
            <a:noFill/>
          </a:ln>
        </p:spPr>
      </p:pic>
      <p:pic>
        <p:nvPicPr>
          <p:cNvPr id="168" name="Google Shape;168;g140a7f7fda9_0_0"/>
          <p:cNvPicPr preferRelativeResize="0"/>
          <p:nvPr/>
        </p:nvPicPr>
        <p:blipFill>
          <a:blip r:embed="rId4">
            <a:alphaModFix/>
          </a:blip>
          <a:stretch>
            <a:fillRect/>
          </a:stretch>
        </p:blipFill>
        <p:spPr>
          <a:xfrm>
            <a:off x="3821900" y="1504500"/>
            <a:ext cx="5845426" cy="435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72" name="Shape 172"/>
        <p:cNvGrpSpPr/>
        <p:nvPr/>
      </p:nvGrpSpPr>
      <p:grpSpPr>
        <a:xfrm>
          <a:off x="0" y="0"/>
          <a:ext cx="0" cy="0"/>
          <a:chOff x="0" y="0"/>
          <a:chExt cx="0" cy="0"/>
        </a:xfrm>
      </p:grpSpPr>
      <p:sp>
        <p:nvSpPr>
          <p:cNvPr id="173" name="Google Shape;173;g140a7f7fda9_0_8"/>
          <p:cNvSpPr txBox="1"/>
          <p:nvPr>
            <p:ph type="ctrTitle"/>
          </p:nvPr>
        </p:nvSpPr>
        <p:spPr>
          <a:xfrm>
            <a:off x="3983927" y="-1325467"/>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Onderzoekscyclus</a:t>
            </a:r>
            <a:endParaRPr b="1" sz="4800">
              <a:solidFill>
                <a:srgbClr val="F2E33E"/>
              </a:solidFill>
              <a:latin typeface="Calibri"/>
              <a:ea typeface="Calibri"/>
              <a:cs typeface="Calibri"/>
              <a:sym typeface="Calibri"/>
            </a:endParaRPr>
          </a:p>
        </p:txBody>
      </p:sp>
      <p:sp>
        <p:nvSpPr>
          <p:cNvPr id="174" name="Google Shape;174;g140a7f7fda9_0_8"/>
          <p:cNvSpPr txBox="1"/>
          <p:nvPr>
            <p:ph idx="1" type="subTitle"/>
          </p:nvPr>
        </p:nvSpPr>
        <p:spPr>
          <a:xfrm>
            <a:off x="1327125" y="1268674"/>
            <a:ext cx="9644400" cy="366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None/>
            </a:pPr>
            <a:r>
              <a:t/>
            </a:r>
            <a:endParaRPr b="1" sz="2000">
              <a:solidFill>
                <a:srgbClr val="F2E33E"/>
              </a:solidFill>
            </a:endParaRPr>
          </a:p>
          <a:p>
            <a:pPr indent="0" lvl="0" marL="0" rtl="0" algn="l">
              <a:lnSpc>
                <a:spcPct val="100000"/>
              </a:lnSpc>
              <a:spcBef>
                <a:spcPts val="600"/>
              </a:spcBef>
              <a:spcAft>
                <a:spcPts val="0"/>
              </a:spcAft>
              <a:buNone/>
            </a:pPr>
            <a:r>
              <a:t/>
            </a:r>
            <a:endParaRPr sz="1800">
              <a:solidFill>
                <a:srgbClr val="F2E33E"/>
              </a:solidFill>
            </a:endParaRPr>
          </a:p>
          <a:p>
            <a:pPr indent="0" lvl="0" marL="0" rtl="0" algn="l">
              <a:lnSpc>
                <a:spcPct val="115000"/>
              </a:lnSpc>
              <a:spcBef>
                <a:spcPts val="600"/>
              </a:spcBef>
              <a:spcAft>
                <a:spcPts val="600"/>
              </a:spcAft>
              <a:buClr>
                <a:schemeClr val="dk1"/>
              </a:buClr>
              <a:buSzPts val="1100"/>
              <a:buNone/>
            </a:pPr>
            <a:r>
              <a:t/>
            </a:r>
            <a:endParaRPr b="1" sz="1800">
              <a:solidFill>
                <a:srgbClr val="F2E33E"/>
              </a:solidFill>
            </a:endParaRPr>
          </a:p>
        </p:txBody>
      </p:sp>
      <p:cxnSp>
        <p:nvCxnSpPr>
          <p:cNvPr id="175" name="Google Shape;175;g140a7f7fda9_0_8"/>
          <p:cNvCxnSpPr/>
          <p:nvPr/>
        </p:nvCxnSpPr>
        <p:spPr>
          <a:xfrm>
            <a:off x="3670502" y="1062231"/>
            <a:ext cx="5382900" cy="0"/>
          </a:xfrm>
          <a:prstGeom prst="straightConnector1">
            <a:avLst/>
          </a:prstGeom>
          <a:noFill/>
          <a:ln cap="flat" cmpd="sng" w="47625">
            <a:solidFill>
              <a:schemeClr val="lt1"/>
            </a:solidFill>
            <a:prstDash val="solid"/>
            <a:miter lim="800000"/>
            <a:headEnd len="sm" w="sm" type="none"/>
            <a:tailEnd len="sm" w="sm" type="none"/>
          </a:ln>
        </p:spPr>
      </p:cxnSp>
      <p:pic>
        <p:nvPicPr>
          <p:cNvPr id="176" name="Google Shape;176;g140a7f7fda9_0_8"/>
          <p:cNvPicPr preferRelativeResize="0"/>
          <p:nvPr/>
        </p:nvPicPr>
        <p:blipFill rotWithShape="1">
          <a:blip r:embed="rId3">
            <a:alphaModFix/>
          </a:blip>
          <a:srcRect b="0" l="0" r="0" t="0"/>
          <a:stretch/>
        </p:blipFill>
        <p:spPr>
          <a:xfrm>
            <a:off x="339995" y="116360"/>
            <a:ext cx="3152481" cy="2627612"/>
          </a:xfrm>
          <a:prstGeom prst="rect">
            <a:avLst/>
          </a:prstGeom>
          <a:noFill/>
          <a:ln>
            <a:noFill/>
          </a:ln>
        </p:spPr>
      </p:pic>
      <p:pic>
        <p:nvPicPr>
          <p:cNvPr id="177" name="Google Shape;177;g140a7f7fda9_0_8"/>
          <p:cNvPicPr preferRelativeResize="0"/>
          <p:nvPr/>
        </p:nvPicPr>
        <p:blipFill>
          <a:blip r:embed="rId4">
            <a:alphaModFix/>
          </a:blip>
          <a:stretch>
            <a:fillRect/>
          </a:stretch>
        </p:blipFill>
        <p:spPr>
          <a:xfrm>
            <a:off x="2461725" y="1521213"/>
            <a:ext cx="8572500" cy="5000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56000">
              <a:srgbClr val="002060"/>
            </a:gs>
            <a:gs pos="100000">
              <a:srgbClr val="002060"/>
            </a:gs>
          </a:gsLst>
          <a:lin ang="8100000" scaled="0"/>
        </a:gradFill>
      </p:bgPr>
    </p:bg>
    <p:spTree>
      <p:nvGrpSpPr>
        <p:cNvPr id="181" name="Shape 181"/>
        <p:cNvGrpSpPr/>
        <p:nvPr/>
      </p:nvGrpSpPr>
      <p:grpSpPr>
        <a:xfrm>
          <a:off x="0" y="0"/>
          <a:ext cx="0" cy="0"/>
          <a:chOff x="0" y="0"/>
          <a:chExt cx="0" cy="0"/>
        </a:xfrm>
      </p:grpSpPr>
      <p:sp>
        <p:nvSpPr>
          <p:cNvPr id="182" name="Google Shape;182;p14"/>
          <p:cNvSpPr txBox="1"/>
          <p:nvPr>
            <p:ph type="ctrTitle"/>
          </p:nvPr>
        </p:nvSpPr>
        <p:spPr>
          <a:xfrm>
            <a:off x="2936891" y="310807"/>
            <a:ext cx="8689052" cy="75674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2E33E"/>
              </a:buClr>
              <a:buSzPts val="3600"/>
              <a:buFont typeface="Calibri"/>
              <a:buNone/>
            </a:pPr>
            <a:r>
              <a:rPr b="1" lang="en-US" sz="3600">
                <a:solidFill>
                  <a:srgbClr val="F2E33E"/>
                </a:solidFill>
              </a:rPr>
              <a:t>Opdracht: </a:t>
            </a:r>
            <a:r>
              <a:rPr b="1" lang="en-US" sz="3600">
                <a:solidFill>
                  <a:srgbClr val="F2E33E"/>
                </a:solidFill>
                <a:latin typeface="Calibri"/>
                <a:ea typeface="Calibri"/>
                <a:cs typeface="Calibri"/>
                <a:sym typeface="Calibri"/>
              </a:rPr>
              <a:t>Wat zou jij willen onderzoeken?</a:t>
            </a:r>
            <a:endParaRPr b="1" sz="3600">
              <a:solidFill>
                <a:srgbClr val="F2E33E"/>
              </a:solidFill>
              <a:latin typeface="Calibri"/>
              <a:ea typeface="Calibri"/>
              <a:cs typeface="Calibri"/>
              <a:sym typeface="Calibri"/>
            </a:endParaRPr>
          </a:p>
        </p:txBody>
      </p:sp>
      <p:cxnSp>
        <p:nvCxnSpPr>
          <p:cNvPr id="183" name="Google Shape;183;p14"/>
          <p:cNvCxnSpPr/>
          <p:nvPr/>
        </p:nvCxnSpPr>
        <p:spPr>
          <a:xfrm>
            <a:off x="2977427" y="1012000"/>
            <a:ext cx="8595960" cy="0"/>
          </a:xfrm>
          <a:prstGeom prst="straightConnector1">
            <a:avLst/>
          </a:prstGeom>
          <a:noFill/>
          <a:ln cap="flat" cmpd="sng" w="25400">
            <a:solidFill>
              <a:schemeClr val="lt1"/>
            </a:solidFill>
            <a:prstDash val="solid"/>
            <a:miter lim="800000"/>
            <a:headEnd len="sm" w="sm" type="none"/>
            <a:tailEnd len="sm" w="sm" type="none"/>
          </a:ln>
        </p:spPr>
      </p:cxnSp>
      <p:pic>
        <p:nvPicPr>
          <p:cNvPr id="184" name="Google Shape;184;p14"/>
          <p:cNvPicPr preferRelativeResize="0"/>
          <p:nvPr/>
        </p:nvPicPr>
        <p:blipFill rotWithShape="1">
          <a:blip r:embed="rId3">
            <a:alphaModFix/>
          </a:blip>
          <a:srcRect b="0" l="0" r="0" t="0"/>
          <a:stretch/>
        </p:blipFill>
        <p:spPr>
          <a:xfrm>
            <a:off x="261069" y="310807"/>
            <a:ext cx="1697880" cy="1415194"/>
          </a:xfrm>
          <a:prstGeom prst="rect">
            <a:avLst/>
          </a:prstGeom>
          <a:noFill/>
          <a:ln>
            <a:noFill/>
          </a:ln>
        </p:spPr>
      </p:pic>
      <p:sp>
        <p:nvSpPr>
          <p:cNvPr id="185" name="Google Shape;185;p14"/>
          <p:cNvSpPr txBox="1"/>
          <p:nvPr/>
        </p:nvSpPr>
        <p:spPr>
          <a:xfrm>
            <a:off x="1240225" y="1986225"/>
            <a:ext cx="9855600" cy="360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2100" u="none" cap="none" strike="noStrike">
                <a:solidFill>
                  <a:srgbClr val="F2E33E"/>
                </a:solidFill>
                <a:latin typeface="Calibri"/>
                <a:ea typeface="Calibri"/>
                <a:cs typeface="Calibri"/>
                <a:sym typeface="Calibri"/>
              </a:rPr>
              <a:t>Voorbeelden van vragen:</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2100" u="none" cap="none" strike="noStrike">
              <a:solidFill>
                <a:srgbClr val="F2E33E"/>
              </a:solidFill>
              <a:latin typeface="Calibri"/>
              <a:ea typeface="Calibri"/>
              <a:cs typeface="Calibri"/>
              <a:sym typeface="Calibri"/>
            </a:endParaRPr>
          </a:p>
          <a:p>
            <a:pPr indent="-361950" lvl="0" marL="457200" marR="0" rtl="0" algn="l">
              <a:lnSpc>
                <a:spcPct val="100000"/>
              </a:lnSpc>
              <a:spcBef>
                <a:spcPts val="0"/>
              </a:spcBef>
              <a:spcAft>
                <a:spcPts val="0"/>
              </a:spcAft>
              <a:buClr>
                <a:srgbClr val="F2E33E"/>
              </a:buClr>
              <a:buSzPts val="2100"/>
              <a:buFont typeface="Calibri"/>
              <a:buChar char="●"/>
            </a:pPr>
            <a:r>
              <a:rPr b="0" i="0" lang="en-US" sz="2100" u="none" cap="none" strike="noStrike">
                <a:solidFill>
                  <a:srgbClr val="F2E33E"/>
                </a:solidFill>
                <a:latin typeface="Calibri"/>
                <a:ea typeface="Calibri"/>
                <a:cs typeface="Calibri"/>
                <a:sym typeface="Calibri"/>
              </a:rPr>
              <a:t>Hoe ziet een mensenhaar eruit van dichtbij? Verschil in dikte en kleur? </a:t>
            </a:r>
            <a:endParaRPr b="0" i="0" sz="2100" u="none" cap="none" strike="noStrike">
              <a:solidFill>
                <a:srgbClr val="F2E33E"/>
              </a:solidFill>
              <a:latin typeface="Calibri"/>
              <a:ea typeface="Calibri"/>
              <a:cs typeface="Calibri"/>
              <a:sym typeface="Calibri"/>
            </a:endParaRPr>
          </a:p>
          <a:p>
            <a:pPr indent="-361950" lvl="0" marL="457200" marR="0" rtl="0" algn="l">
              <a:lnSpc>
                <a:spcPct val="100000"/>
              </a:lnSpc>
              <a:spcBef>
                <a:spcPts val="0"/>
              </a:spcBef>
              <a:spcAft>
                <a:spcPts val="0"/>
              </a:spcAft>
              <a:buClr>
                <a:srgbClr val="F2E33E"/>
              </a:buClr>
              <a:buSzPts val="2100"/>
              <a:buFont typeface="Calibri"/>
              <a:buChar char="●"/>
            </a:pPr>
            <a:r>
              <a:rPr b="0" i="0" lang="en-US" sz="2100" u="none" cap="none" strike="noStrike">
                <a:solidFill>
                  <a:srgbClr val="F2E33E"/>
                </a:solidFill>
                <a:latin typeface="Calibri"/>
                <a:ea typeface="Calibri"/>
                <a:cs typeface="Calibri"/>
                <a:sym typeface="Calibri"/>
              </a:rPr>
              <a:t>Kleding. Waar is je kleding van gemaakt? Wat voor soort stof? Haren? Kunststof? Plantaardig? Of dierlijk?</a:t>
            </a:r>
            <a:endParaRPr b="0" i="0" sz="1700" u="none" cap="none" strike="noStrike">
              <a:solidFill>
                <a:srgbClr val="000000"/>
              </a:solidFill>
              <a:latin typeface="Arial"/>
              <a:ea typeface="Arial"/>
              <a:cs typeface="Arial"/>
              <a:sym typeface="Arial"/>
            </a:endParaRPr>
          </a:p>
          <a:p>
            <a:pPr indent="-361950" lvl="0" marL="457200" marR="0" rtl="0" algn="l">
              <a:lnSpc>
                <a:spcPct val="100000"/>
              </a:lnSpc>
              <a:spcBef>
                <a:spcPts val="0"/>
              </a:spcBef>
              <a:spcAft>
                <a:spcPts val="0"/>
              </a:spcAft>
              <a:buClr>
                <a:srgbClr val="F2E33E"/>
              </a:buClr>
              <a:buSzPts val="2100"/>
              <a:buFont typeface="Calibri"/>
              <a:buChar char="●"/>
            </a:pPr>
            <a:r>
              <a:rPr b="0" i="0" lang="en-US" sz="2100" u="none" cap="none" strike="noStrike">
                <a:solidFill>
                  <a:srgbClr val="F2E33E"/>
                </a:solidFill>
                <a:latin typeface="Calibri"/>
                <a:ea typeface="Calibri"/>
                <a:cs typeface="Calibri"/>
                <a:sym typeface="Calibri"/>
              </a:rPr>
              <a:t>Hoe zit de poot van een spin in elkaar? Waarom valt de kruisspin niet uit het web?</a:t>
            </a:r>
            <a:endParaRPr b="0" i="0" sz="2100" u="none" cap="none" strike="noStrike">
              <a:solidFill>
                <a:srgbClr val="F2E33E"/>
              </a:solidFill>
              <a:latin typeface="Calibri"/>
              <a:ea typeface="Calibri"/>
              <a:cs typeface="Calibri"/>
              <a:sym typeface="Calibri"/>
            </a:endParaRPr>
          </a:p>
          <a:p>
            <a:pPr indent="-361950" lvl="0" marL="457200" marR="0" rtl="0" algn="l">
              <a:lnSpc>
                <a:spcPct val="100000"/>
              </a:lnSpc>
              <a:spcBef>
                <a:spcPts val="0"/>
              </a:spcBef>
              <a:spcAft>
                <a:spcPts val="0"/>
              </a:spcAft>
              <a:buClr>
                <a:srgbClr val="F2E33E"/>
              </a:buClr>
              <a:buSzPts val="2100"/>
              <a:buFont typeface="Calibri"/>
              <a:buChar char="●"/>
            </a:pPr>
            <a:r>
              <a:rPr b="0" i="0" lang="en-US" sz="2100" u="none" cap="none" strike="noStrike">
                <a:solidFill>
                  <a:srgbClr val="F2E33E"/>
                </a:solidFill>
                <a:latin typeface="Calibri"/>
                <a:ea typeface="Calibri"/>
                <a:cs typeface="Calibri"/>
                <a:sym typeface="Calibri"/>
              </a:rPr>
              <a:t>Hoe zit de poot van een vlieg in elkaar? Hoe kan een vlieg over het plafond lopen?</a:t>
            </a:r>
            <a:endParaRPr b="0" i="0" sz="1700" u="none" cap="none" strike="noStrike">
              <a:solidFill>
                <a:srgbClr val="000000"/>
              </a:solidFill>
              <a:latin typeface="Arial"/>
              <a:ea typeface="Arial"/>
              <a:cs typeface="Arial"/>
              <a:sym typeface="Arial"/>
            </a:endParaRPr>
          </a:p>
          <a:p>
            <a:pPr indent="-361950" lvl="0" marL="457200" marR="0" rtl="0" algn="l">
              <a:lnSpc>
                <a:spcPct val="100000"/>
              </a:lnSpc>
              <a:spcBef>
                <a:spcPts val="0"/>
              </a:spcBef>
              <a:spcAft>
                <a:spcPts val="0"/>
              </a:spcAft>
              <a:buClr>
                <a:srgbClr val="F2E33E"/>
              </a:buClr>
              <a:buSzPts val="2100"/>
              <a:buFont typeface="Calibri"/>
              <a:buChar char="●"/>
            </a:pPr>
            <a:r>
              <a:rPr b="0" i="0" lang="en-US" sz="2100" u="none" cap="none" strike="noStrike">
                <a:solidFill>
                  <a:srgbClr val="F2E33E"/>
                </a:solidFill>
                <a:latin typeface="Calibri"/>
                <a:ea typeface="Calibri"/>
                <a:cs typeface="Calibri"/>
                <a:sym typeface="Calibri"/>
              </a:rPr>
              <a:t>Hoe zit een vleugel in elkaar? Is het plat of gevouwen?</a:t>
            </a:r>
            <a:endParaRPr b="0" i="0" sz="1700" u="none" cap="none" strike="noStrike">
              <a:solidFill>
                <a:srgbClr val="000000"/>
              </a:solidFill>
              <a:latin typeface="Arial"/>
              <a:ea typeface="Arial"/>
              <a:cs typeface="Arial"/>
              <a:sym typeface="Arial"/>
            </a:endParaRPr>
          </a:p>
          <a:p>
            <a:pPr indent="-361950" lvl="0" marL="457200" marR="0" rtl="0" algn="l">
              <a:lnSpc>
                <a:spcPct val="100000"/>
              </a:lnSpc>
              <a:spcBef>
                <a:spcPts val="0"/>
              </a:spcBef>
              <a:spcAft>
                <a:spcPts val="0"/>
              </a:spcAft>
              <a:buClr>
                <a:srgbClr val="F2E33E"/>
              </a:buClr>
              <a:buSzPts val="2100"/>
              <a:buFont typeface="Calibri"/>
              <a:buChar char="●"/>
            </a:pPr>
            <a:r>
              <a:rPr b="0" i="0" lang="en-US" sz="2100" u="none" cap="none" strike="noStrike">
                <a:solidFill>
                  <a:srgbClr val="F2E33E"/>
                </a:solidFill>
                <a:latin typeface="Calibri"/>
                <a:ea typeface="Calibri"/>
                <a:cs typeface="Calibri"/>
                <a:sym typeface="Calibri"/>
              </a:rPr>
              <a:t>Hoe bewegen microscopische waterdiertjes zich voort? Hoe veel manieren van zwemmen kun je ontdekken?</a:t>
            </a:r>
            <a:endParaRPr b="0" i="0" sz="2100" u="none" cap="none" strike="noStrike">
              <a:solidFill>
                <a:srgbClr val="F2E33E"/>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rgbClr val="F2E33E"/>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00" scaled="0"/>
        </a:gradFill>
      </p:bgPr>
    </p:bg>
    <p:spTree>
      <p:nvGrpSpPr>
        <p:cNvPr id="94" name="Shape 94"/>
        <p:cNvGrpSpPr/>
        <p:nvPr/>
      </p:nvGrpSpPr>
      <p:grpSpPr>
        <a:xfrm>
          <a:off x="0" y="0"/>
          <a:ext cx="0" cy="0"/>
          <a:chOff x="0" y="0"/>
          <a:chExt cx="0" cy="0"/>
        </a:xfrm>
      </p:grpSpPr>
      <p:sp>
        <p:nvSpPr>
          <p:cNvPr id="95" name="Google Shape;95;p2"/>
          <p:cNvSpPr txBox="1"/>
          <p:nvPr>
            <p:ph type="ctrTitle"/>
          </p:nvPr>
        </p:nvSpPr>
        <p:spPr>
          <a:xfrm>
            <a:off x="4115500" y="288350"/>
            <a:ext cx="7619700" cy="1401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Vakdoelen</a:t>
            </a:r>
            <a:endParaRPr b="1" sz="4800">
              <a:solidFill>
                <a:srgbClr val="F2E33E"/>
              </a:solidFill>
              <a:latin typeface="Calibri"/>
              <a:ea typeface="Calibri"/>
              <a:cs typeface="Calibri"/>
              <a:sym typeface="Calibri"/>
            </a:endParaRPr>
          </a:p>
        </p:txBody>
      </p:sp>
      <p:sp>
        <p:nvSpPr>
          <p:cNvPr id="96" name="Google Shape;96;p2"/>
          <p:cNvSpPr txBox="1"/>
          <p:nvPr>
            <p:ph idx="1" type="subTitle"/>
          </p:nvPr>
        </p:nvSpPr>
        <p:spPr>
          <a:xfrm>
            <a:off x="2439250" y="2444775"/>
            <a:ext cx="9295800" cy="39870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600"/>
              </a:spcBef>
              <a:spcAft>
                <a:spcPts val="0"/>
              </a:spcAft>
              <a:buSzPts val="1018"/>
              <a:buNone/>
            </a:pPr>
            <a:r>
              <a:rPr lang="en-US" sz="2200">
                <a:solidFill>
                  <a:srgbClr val="F2E33E"/>
                </a:solidFill>
                <a:latin typeface="Libre Franklin"/>
                <a:ea typeface="Libre Franklin"/>
                <a:cs typeface="Libre Franklin"/>
                <a:sym typeface="Libre Franklin"/>
              </a:rPr>
              <a:t>Jullie project gaat over onderzoek doen. Onderzoek doe je als je iets wilt weten dat je nog niet weet. Zo leren we steeds meer over de wereld om ons heen. Mensen zijn nieuwsgierig en willen graag weten wat er nog meer is dat ze bijvoorbeeld niet kunnen zien. Wat nog onzichtbaar is. Kun je het onzichtbare toch zien? En wat valt er dan allemaal te ontdekken?</a:t>
            </a:r>
            <a:endParaRPr sz="2200">
              <a:solidFill>
                <a:srgbClr val="F2E33E"/>
              </a:solidFill>
              <a:latin typeface="Libre Franklin"/>
              <a:ea typeface="Libre Franklin"/>
              <a:cs typeface="Libre Franklin"/>
              <a:sym typeface="Libre Franklin"/>
            </a:endParaRPr>
          </a:p>
          <a:p>
            <a:pPr indent="-368300" lvl="0" marL="457200" rtl="0" algn="l">
              <a:lnSpc>
                <a:spcPct val="70000"/>
              </a:lnSpc>
              <a:spcBef>
                <a:spcPts val="1000"/>
              </a:spcBef>
              <a:spcAft>
                <a:spcPts val="0"/>
              </a:spcAft>
              <a:buClr>
                <a:srgbClr val="F2E33E"/>
              </a:buClr>
              <a:buSzPts val="2200"/>
              <a:buChar char="-"/>
            </a:pPr>
            <a:r>
              <a:rPr lang="en-US" sz="2200">
                <a:solidFill>
                  <a:srgbClr val="F2E33E"/>
                </a:solidFill>
              </a:rPr>
              <a:t>Je weet waarom wetenschappelijk onderzoek belangrijk is voor onze maatschappij</a:t>
            </a:r>
            <a:endParaRPr sz="2200">
              <a:solidFill>
                <a:srgbClr val="F2E33E"/>
              </a:solidFill>
            </a:endParaRPr>
          </a:p>
          <a:p>
            <a:pPr indent="-368300" lvl="0" marL="457200" rtl="0" algn="l">
              <a:lnSpc>
                <a:spcPct val="70000"/>
              </a:lnSpc>
              <a:spcBef>
                <a:spcPts val="0"/>
              </a:spcBef>
              <a:spcAft>
                <a:spcPts val="0"/>
              </a:spcAft>
              <a:buClr>
                <a:srgbClr val="F2E33E"/>
              </a:buClr>
              <a:buSzPts val="2200"/>
              <a:buChar char="-"/>
            </a:pPr>
            <a:r>
              <a:rPr lang="en-US" sz="2200">
                <a:solidFill>
                  <a:srgbClr val="F2E33E"/>
                </a:solidFill>
              </a:rPr>
              <a:t>Je kunt de basisprincipes &amp; stappen van wetenschappelijk onderzoek uitvoeren</a:t>
            </a:r>
            <a:endParaRPr sz="2200">
              <a:solidFill>
                <a:srgbClr val="F2E33E"/>
              </a:solidFill>
            </a:endParaRPr>
          </a:p>
          <a:p>
            <a:pPr indent="-368300" lvl="0" marL="457200" rtl="0" algn="l">
              <a:lnSpc>
                <a:spcPct val="70000"/>
              </a:lnSpc>
              <a:spcBef>
                <a:spcPts val="0"/>
              </a:spcBef>
              <a:spcAft>
                <a:spcPts val="0"/>
              </a:spcAft>
              <a:buClr>
                <a:srgbClr val="F2E33E"/>
              </a:buClr>
              <a:buSzPts val="2200"/>
              <a:buChar char="-"/>
            </a:pPr>
            <a:r>
              <a:rPr lang="en-US" sz="2200">
                <a:solidFill>
                  <a:srgbClr val="F2E33E"/>
                </a:solidFill>
              </a:rPr>
              <a:t>Je kunt beargumenteren dat wetenschap zich onderscheidt van fictie door het streven naar waarheidsvinding</a:t>
            </a:r>
            <a:endParaRPr sz="2200">
              <a:solidFill>
                <a:srgbClr val="F2E33E"/>
              </a:solidFill>
            </a:endParaRPr>
          </a:p>
          <a:p>
            <a:pPr indent="-368300" lvl="0" marL="457200" rtl="0" algn="l">
              <a:lnSpc>
                <a:spcPct val="70000"/>
              </a:lnSpc>
              <a:spcBef>
                <a:spcPts val="0"/>
              </a:spcBef>
              <a:spcAft>
                <a:spcPts val="0"/>
              </a:spcAft>
              <a:buClr>
                <a:srgbClr val="F2E33E"/>
              </a:buClr>
              <a:buSzPts val="2200"/>
              <a:buChar char="-"/>
            </a:pPr>
            <a:r>
              <a:rPr lang="en-US" sz="2200">
                <a:solidFill>
                  <a:srgbClr val="F2E33E"/>
                </a:solidFill>
              </a:rPr>
              <a:t>Je kunt uitleggen welke rol Antoni van Leeuwenhoek heeft gespeeld in het wetenschappelijk onderzoek</a:t>
            </a:r>
            <a:endParaRPr sz="2200">
              <a:solidFill>
                <a:srgbClr val="F2E33E"/>
              </a:solidFill>
            </a:endParaRPr>
          </a:p>
          <a:p>
            <a:pPr indent="0" lvl="0" marL="0" rtl="0" algn="l">
              <a:lnSpc>
                <a:spcPct val="87916"/>
              </a:lnSpc>
              <a:spcBef>
                <a:spcPts val="0"/>
              </a:spcBef>
              <a:spcAft>
                <a:spcPts val="800"/>
              </a:spcAft>
              <a:buSzPts val="1018"/>
              <a:buNone/>
            </a:pPr>
            <a:r>
              <a:t/>
            </a:r>
            <a:endParaRPr sz="2220">
              <a:solidFill>
                <a:srgbClr val="F2E33E"/>
              </a:solidFill>
            </a:endParaRPr>
          </a:p>
        </p:txBody>
      </p:sp>
      <p:pic>
        <p:nvPicPr>
          <p:cNvPr id="97" name="Google Shape;97;p2"/>
          <p:cNvPicPr preferRelativeResize="0"/>
          <p:nvPr/>
        </p:nvPicPr>
        <p:blipFill rotWithShape="1">
          <a:blip r:embed="rId3">
            <a:alphaModFix/>
          </a:blip>
          <a:srcRect b="0" l="0" r="0" t="0"/>
          <a:stretch/>
        </p:blipFill>
        <p:spPr>
          <a:xfrm>
            <a:off x="339995" y="128910"/>
            <a:ext cx="3152481" cy="2627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01" name="Shape 101"/>
        <p:cNvGrpSpPr/>
        <p:nvPr/>
      </p:nvGrpSpPr>
      <p:grpSpPr>
        <a:xfrm>
          <a:off x="0" y="0"/>
          <a:ext cx="0" cy="0"/>
          <a:chOff x="0" y="0"/>
          <a:chExt cx="0" cy="0"/>
        </a:xfrm>
      </p:grpSpPr>
      <p:sp>
        <p:nvSpPr>
          <p:cNvPr id="102" name="Google Shape;102;g13f699853d2_0_24"/>
          <p:cNvSpPr txBox="1"/>
          <p:nvPr>
            <p:ph type="ctrTitle"/>
          </p:nvPr>
        </p:nvSpPr>
        <p:spPr>
          <a:xfrm>
            <a:off x="4115500" y="288350"/>
            <a:ext cx="7619700" cy="14010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2E33E"/>
              </a:buClr>
              <a:buSzPct val="100000"/>
              <a:buFont typeface="Calibri"/>
              <a:buNone/>
            </a:pPr>
            <a:r>
              <a:rPr b="1" lang="en-US" sz="4800">
                <a:solidFill>
                  <a:srgbClr val="F2E33E"/>
                </a:solidFill>
              </a:rPr>
              <a:t>Lesdoelen: wat leren we vandaag?</a:t>
            </a:r>
            <a:endParaRPr b="1" sz="4800">
              <a:solidFill>
                <a:srgbClr val="F2E33E"/>
              </a:solidFill>
              <a:latin typeface="Calibri"/>
              <a:ea typeface="Calibri"/>
              <a:cs typeface="Calibri"/>
              <a:sym typeface="Calibri"/>
            </a:endParaRPr>
          </a:p>
        </p:txBody>
      </p:sp>
      <p:sp>
        <p:nvSpPr>
          <p:cNvPr id="103" name="Google Shape;103;g13f699853d2_0_24"/>
          <p:cNvSpPr txBox="1"/>
          <p:nvPr>
            <p:ph idx="1" type="subTitle"/>
          </p:nvPr>
        </p:nvSpPr>
        <p:spPr>
          <a:xfrm>
            <a:off x="1250731" y="2988779"/>
            <a:ext cx="9144000" cy="2991600"/>
          </a:xfrm>
          <a:prstGeom prst="rect">
            <a:avLst/>
          </a:prstGeom>
          <a:noFill/>
          <a:ln>
            <a:noFill/>
          </a:ln>
        </p:spPr>
        <p:txBody>
          <a:bodyPr anchorCtr="0" anchor="t" bIns="45700" lIns="91425" spcFirstLastPara="1" rIns="91425" wrap="square" tIns="45700">
            <a:normAutofit/>
          </a:bodyPr>
          <a:lstStyle/>
          <a:p>
            <a:pPr indent="-381000" lvl="0" marL="457200" rtl="0" algn="l">
              <a:lnSpc>
                <a:spcPct val="90000"/>
              </a:lnSpc>
              <a:spcBef>
                <a:spcPts val="1000"/>
              </a:spcBef>
              <a:spcAft>
                <a:spcPts val="0"/>
              </a:spcAft>
              <a:buClr>
                <a:srgbClr val="F2E33E"/>
              </a:buClr>
              <a:buSzPts val="2400"/>
              <a:buChar char="-"/>
            </a:pPr>
            <a:r>
              <a:rPr lang="en-US">
                <a:solidFill>
                  <a:srgbClr val="F2E33E"/>
                </a:solidFill>
              </a:rPr>
              <a:t>Je kunt uitleggen wat wetenschap is</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kunt uitleggen welke rol de microscoop heeft gespeeld en speelt in wetenschappelijk onderzoek én wat Antoni van Leeuwenhoek hierin heeft betekend</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kunt demonstreren hoe je iets kunt vergroten en hoe je vergroting kunt meten</a:t>
            </a:r>
            <a:endParaRPr>
              <a:solidFill>
                <a:srgbClr val="F2E33E"/>
              </a:solidFill>
            </a:endParaRPr>
          </a:p>
          <a:p>
            <a:pPr indent="-381000" lvl="0" marL="457200" rtl="0" algn="l">
              <a:lnSpc>
                <a:spcPct val="90000"/>
              </a:lnSpc>
              <a:spcBef>
                <a:spcPts val="0"/>
              </a:spcBef>
              <a:spcAft>
                <a:spcPts val="0"/>
              </a:spcAft>
              <a:buClr>
                <a:srgbClr val="F2E33E"/>
              </a:buClr>
              <a:buSzPts val="2400"/>
              <a:buChar char="-"/>
            </a:pPr>
            <a:r>
              <a:rPr lang="en-US">
                <a:solidFill>
                  <a:srgbClr val="F2E33E"/>
                </a:solidFill>
              </a:rPr>
              <a:t>Je kunt een onderzoeksvraag formuleren rondom de waarneming van het onzichtbare</a:t>
            </a:r>
            <a:endParaRPr>
              <a:solidFill>
                <a:srgbClr val="F2E33E"/>
              </a:solidFill>
            </a:endParaRPr>
          </a:p>
        </p:txBody>
      </p:sp>
      <p:pic>
        <p:nvPicPr>
          <p:cNvPr id="104" name="Google Shape;104;g13f699853d2_0_24"/>
          <p:cNvPicPr preferRelativeResize="0"/>
          <p:nvPr/>
        </p:nvPicPr>
        <p:blipFill rotWithShape="1">
          <a:blip r:embed="rId3">
            <a:alphaModFix/>
          </a:blip>
          <a:srcRect b="0" l="0" r="0" t="0"/>
          <a:stretch/>
        </p:blipFill>
        <p:spPr>
          <a:xfrm>
            <a:off x="339995" y="128910"/>
            <a:ext cx="3152481" cy="26276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08" name="Shape 108"/>
        <p:cNvGrpSpPr/>
        <p:nvPr/>
      </p:nvGrpSpPr>
      <p:grpSpPr>
        <a:xfrm>
          <a:off x="0" y="0"/>
          <a:ext cx="0" cy="0"/>
          <a:chOff x="0" y="0"/>
          <a:chExt cx="0" cy="0"/>
        </a:xfrm>
      </p:grpSpPr>
      <p:sp>
        <p:nvSpPr>
          <p:cNvPr id="109" name="Google Shape;109;g13f699853d2_0_0"/>
          <p:cNvSpPr txBox="1"/>
          <p:nvPr>
            <p:ph type="ctrTitle"/>
          </p:nvPr>
        </p:nvSpPr>
        <p:spPr>
          <a:xfrm>
            <a:off x="3664150" y="128899"/>
            <a:ext cx="8886000" cy="1986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Wat is wetenschap en wat een doet een </a:t>
            </a:r>
            <a:r>
              <a:rPr b="1" lang="en-US" sz="4800">
                <a:solidFill>
                  <a:srgbClr val="F2E33E"/>
                </a:solidFill>
                <a:extLst>
                  <a:ext uri="http://customooxmlschemas.google.com/">
                    <go:slidesCustomData xmlns:go="http://customooxmlschemas.google.com/" textRoundtripDataId="0"/>
                  </a:ext>
                </a:extLst>
              </a:rPr>
              <a:t>wetenschapper?</a:t>
            </a:r>
            <a:endParaRPr b="1" sz="4800">
              <a:solidFill>
                <a:srgbClr val="F2E33E"/>
              </a:solidFill>
              <a:latin typeface="Calibri"/>
              <a:ea typeface="Calibri"/>
              <a:cs typeface="Calibri"/>
              <a:sym typeface="Calibri"/>
            </a:endParaRPr>
          </a:p>
        </p:txBody>
      </p:sp>
      <p:sp>
        <p:nvSpPr>
          <p:cNvPr id="110" name="Google Shape;110;g13f699853d2_0_0"/>
          <p:cNvSpPr txBox="1"/>
          <p:nvPr>
            <p:ph idx="1" type="subTitle"/>
          </p:nvPr>
        </p:nvSpPr>
        <p:spPr>
          <a:xfrm>
            <a:off x="1250731" y="2988779"/>
            <a:ext cx="9144000" cy="29916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F2E33E"/>
              </a:buClr>
              <a:buSzPts val="2400"/>
              <a:buNone/>
            </a:pPr>
            <a:r>
              <a:rPr lang="en-US">
                <a:solidFill>
                  <a:srgbClr val="F2E33E"/>
                </a:solidFill>
              </a:rPr>
              <a:t>Mijn naam is:</a:t>
            </a:r>
            <a:endParaRPr/>
          </a:p>
          <a:p>
            <a:pPr indent="0" lvl="0" marL="0" rtl="0" algn="ctr">
              <a:lnSpc>
                <a:spcPct val="90000"/>
              </a:lnSpc>
              <a:spcBef>
                <a:spcPts val="1000"/>
              </a:spcBef>
              <a:spcAft>
                <a:spcPts val="0"/>
              </a:spcAft>
              <a:buClr>
                <a:schemeClr val="dk1"/>
              </a:buClr>
              <a:buSzPts val="2400"/>
              <a:buNone/>
            </a:pPr>
            <a:r>
              <a:t/>
            </a:r>
            <a:endParaRPr>
              <a:solidFill>
                <a:srgbClr val="F2E33E"/>
              </a:solidFill>
            </a:endParaRPr>
          </a:p>
          <a:p>
            <a:pPr indent="0" lvl="0" marL="0" rtl="0" algn="ctr">
              <a:lnSpc>
                <a:spcPct val="90000"/>
              </a:lnSpc>
              <a:spcBef>
                <a:spcPts val="1000"/>
              </a:spcBef>
              <a:spcAft>
                <a:spcPts val="0"/>
              </a:spcAft>
              <a:buClr>
                <a:srgbClr val="F2E33E"/>
              </a:buClr>
              <a:buSzPts val="2400"/>
              <a:buNone/>
            </a:pPr>
            <a:r>
              <a:rPr lang="en-US">
                <a:solidFill>
                  <a:srgbClr val="F2E33E"/>
                </a:solidFill>
              </a:rPr>
              <a:t>Mijn beroep of werk is:</a:t>
            </a:r>
            <a:endParaRPr/>
          </a:p>
          <a:p>
            <a:pPr indent="0" lvl="0" marL="0" rtl="0" algn="ctr">
              <a:lnSpc>
                <a:spcPct val="90000"/>
              </a:lnSpc>
              <a:spcBef>
                <a:spcPts val="1000"/>
              </a:spcBef>
              <a:spcAft>
                <a:spcPts val="0"/>
              </a:spcAft>
              <a:buClr>
                <a:schemeClr val="dk1"/>
              </a:buClr>
              <a:buSzPts val="2400"/>
              <a:buNone/>
            </a:pPr>
            <a:r>
              <a:t/>
            </a:r>
            <a:endParaRPr>
              <a:solidFill>
                <a:srgbClr val="F2E33E"/>
              </a:solidFill>
            </a:endParaRPr>
          </a:p>
          <a:p>
            <a:pPr indent="0" lvl="0" marL="0" rtl="0" algn="ctr">
              <a:lnSpc>
                <a:spcPct val="90000"/>
              </a:lnSpc>
              <a:spcBef>
                <a:spcPts val="1000"/>
              </a:spcBef>
              <a:spcAft>
                <a:spcPts val="0"/>
              </a:spcAft>
              <a:buClr>
                <a:srgbClr val="F2E33E"/>
              </a:buClr>
              <a:buSzPts val="2400"/>
              <a:buNone/>
            </a:pPr>
            <a:r>
              <a:rPr lang="en-US">
                <a:solidFill>
                  <a:srgbClr val="F2E33E"/>
                </a:solidFill>
              </a:rPr>
              <a:t>Ik vind het leuk om:</a:t>
            </a:r>
            <a:endParaRPr/>
          </a:p>
          <a:p>
            <a:pPr indent="0" lvl="0" marL="0" rtl="0" algn="ctr">
              <a:lnSpc>
                <a:spcPct val="90000"/>
              </a:lnSpc>
              <a:spcBef>
                <a:spcPts val="1000"/>
              </a:spcBef>
              <a:spcAft>
                <a:spcPts val="0"/>
              </a:spcAft>
              <a:buClr>
                <a:schemeClr val="dk1"/>
              </a:buClr>
              <a:buSzPts val="2400"/>
              <a:buNone/>
            </a:pPr>
            <a:r>
              <a:t/>
            </a:r>
            <a:endParaRPr>
              <a:solidFill>
                <a:srgbClr val="F2E33E"/>
              </a:solidFill>
            </a:endParaRPr>
          </a:p>
          <a:p>
            <a:pPr indent="0" lvl="0" marL="0" rtl="0" algn="ctr">
              <a:lnSpc>
                <a:spcPct val="90000"/>
              </a:lnSpc>
              <a:spcBef>
                <a:spcPts val="1000"/>
              </a:spcBef>
              <a:spcAft>
                <a:spcPts val="0"/>
              </a:spcAft>
              <a:buClr>
                <a:srgbClr val="F2E33E"/>
              </a:buClr>
              <a:buSzPts val="2400"/>
              <a:buNone/>
            </a:pPr>
            <a:r>
              <a:rPr lang="en-US">
                <a:solidFill>
                  <a:srgbClr val="F2E33E"/>
                </a:solidFill>
              </a:rPr>
              <a:t>Vandaag ben ik hier om:</a:t>
            </a:r>
            <a:endParaRPr/>
          </a:p>
        </p:txBody>
      </p:sp>
      <p:pic>
        <p:nvPicPr>
          <p:cNvPr id="111" name="Google Shape;111;g13f699853d2_0_0"/>
          <p:cNvPicPr preferRelativeResize="0"/>
          <p:nvPr/>
        </p:nvPicPr>
        <p:blipFill rotWithShape="1">
          <a:blip r:embed="rId4">
            <a:alphaModFix/>
          </a:blip>
          <a:srcRect b="0" l="0" r="0" t="0"/>
          <a:stretch/>
        </p:blipFill>
        <p:spPr>
          <a:xfrm>
            <a:off x="339995" y="128910"/>
            <a:ext cx="3152481" cy="2627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15" name="Shape 115"/>
        <p:cNvGrpSpPr/>
        <p:nvPr/>
      </p:nvGrpSpPr>
      <p:grpSpPr>
        <a:xfrm>
          <a:off x="0" y="0"/>
          <a:ext cx="0" cy="0"/>
          <a:chOff x="0" y="0"/>
          <a:chExt cx="0" cy="0"/>
        </a:xfrm>
      </p:grpSpPr>
      <p:sp>
        <p:nvSpPr>
          <p:cNvPr id="116" name="Google Shape;116;g13f699853d2_0_6"/>
          <p:cNvSpPr txBox="1"/>
          <p:nvPr>
            <p:ph type="ctrTitle"/>
          </p:nvPr>
        </p:nvSpPr>
        <p:spPr>
          <a:xfrm>
            <a:off x="4472902" y="-410242"/>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latin typeface="Calibri"/>
                <a:ea typeface="Calibri"/>
                <a:cs typeface="Calibri"/>
                <a:sym typeface="Calibri"/>
              </a:rPr>
              <a:t>Wat ga</a:t>
            </a:r>
            <a:r>
              <a:rPr b="1" lang="en-US" sz="4800">
                <a:solidFill>
                  <a:srgbClr val="F2E33E"/>
                </a:solidFill>
              </a:rPr>
              <a:t>an we</a:t>
            </a:r>
            <a:r>
              <a:rPr b="1" lang="en-US" sz="4800">
                <a:solidFill>
                  <a:srgbClr val="F2E33E"/>
                </a:solidFill>
                <a:latin typeface="Calibri"/>
                <a:ea typeface="Calibri"/>
                <a:cs typeface="Calibri"/>
                <a:sym typeface="Calibri"/>
              </a:rPr>
              <a:t> doen?</a:t>
            </a:r>
            <a:endParaRPr b="1" sz="4800">
              <a:solidFill>
                <a:srgbClr val="F2E33E"/>
              </a:solidFill>
              <a:latin typeface="Calibri"/>
              <a:ea typeface="Calibri"/>
              <a:cs typeface="Calibri"/>
              <a:sym typeface="Calibri"/>
            </a:endParaRPr>
          </a:p>
        </p:txBody>
      </p:sp>
      <p:sp>
        <p:nvSpPr>
          <p:cNvPr id="117" name="Google Shape;117;g13f699853d2_0_6"/>
          <p:cNvSpPr txBox="1"/>
          <p:nvPr>
            <p:ph idx="1" type="subTitle"/>
          </p:nvPr>
        </p:nvSpPr>
        <p:spPr>
          <a:xfrm>
            <a:off x="1213100" y="2587574"/>
            <a:ext cx="9644400" cy="366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None/>
            </a:pPr>
            <a:r>
              <a:t/>
            </a:r>
            <a:endParaRPr b="1" sz="2000">
              <a:solidFill>
                <a:srgbClr val="F2E33E"/>
              </a:solidFill>
            </a:endParaRPr>
          </a:p>
          <a:p>
            <a:pPr indent="-342900" lvl="0" marL="457200" rtl="0" algn="l">
              <a:lnSpc>
                <a:spcPct val="100000"/>
              </a:lnSpc>
              <a:spcBef>
                <a:spcPts val="600"/>
              </a:spcBef>
              <a:spcAft>
                <a:spcPts val="0"/>
              </a:spcAft>
              <a:buClr>
                <a:srgbClr val="F2E33E"/>
              </a:buClr>
              <a:buSzPts val="1800"/>
              <a:buChar char="●"/>
            </a:pPr>
            <a:r>
              <a:rPr lang="en-US" sz="1800">
                <a:solidFill>
                  <a:srgbClr val="F2E33E"/>
                </a:solidFill>
              </a:rPr>
              <a:t>Je maakt opdrachten over hoe groot dingen eigenlijk zijn </a:t>
            </a:r>
            <a:r>
              <a:rPr i="1" lang="en-US" sz="1800">
                <a:solidFill>
                  <a:srgbClr val="F2E33E"/>
                </a:solidFill>
              </a:rPr>
              <a:t>(opdracht fotoquiz en sprongen van 10 (optioneel)) </a:t>
            </a:r>
            <a:endParaRPr i="1" sz="1800">
              <a:solidFill>
                <a:srgbClr val="F2E33E"/>
              </a:solidFill>
            </a:endParaRPr>
          </a:p>
          <a:p>
            <a:pPr indent="-342900" lvl="0" marL="457200" rtl="0" algn="l">
              <a:lnSpc>
                <a:spcPct val="100000"/>
              </a:lnSpc>
              <a:spcBef>
                <a:spcPts val="0"/>
              </a:spcBef>
              <a:spcAft>
                <a:spcPts val="0"/>
              </a:spcAft>
              <a:buClr>
                <a:srgbClr val="F2E33E"/>
              </a:buClr>
              <a:buSzPts val="1800"/>
              <a:buChar char="●"/>
            </a:pPr>
            <a:r>
              <a:rPr lang="en-US" sz="1800">
                <a:solidFill>
                  <a:srgbClr val="F2E33E"/>
                </a:solidFill>
              </a:rPr>
              <a:t>Je leert hoe de microscoop werd uitgevonden </a:t>
            </a:r>
            <a:r>
              <a:rPr i="1" lang="en-US" sz="1800">
                <a:solidFill>
                  <a:srgbClr val="F2E33E"/>
                </a:solidFill>
              </a:rPr>
              <a:t>(film Tiemen)</a:t>
            </a:r>
            <a:endParaRPr i="1" sz="1800">
              <a:solidFill>
                <a:srgbClr val="F2E33E"/>
              </a:solidFill>
            </a:endParaRPr>
          </a:p>
          <a:p>
            <a:pPr indent="-342900" lvl="0" marL="457200" rtl="0" algn="l">
              <a:lnSpc>
                <a:spcPct val="100000"/>
              </a:lnSpc>
              <a:spcBef>
                <a:spcPts val="0"/>
              </a:spcBef>
              <a:spcAft>
                <a:spcPts val="0"/>
              </a:spcAft>
              <a:buClr>
                <a:srgbClr val="F2E33E"/>
              </a:buClr>
              <a:buSzPts val="1800"/>
              <a:buChar char="●"/>
            </a:pPr>
            <a:r>
              <a:rPr lang="en-US" sz="1800">
                <a:solidFill>
                  <a:srgbClr val="F2E33E"/>
                </a:solidFill>
              </a:rPr>
              <a:t>Je gaat je eigen microscoop maken </a:t>
            </a:r>
            <a:r>
              <a:rPr i="1" lang="en-US" sz="1800">
                <a:solidFill>
                  <a:srgbClr val="F2E33E"/>
                </a:solidFill>
              </a:rPr>
              <a:t>(opdracht en films Wim van Egmond Zelf microscopen maken (Flenslens is optioneel))</a:t>
            </a:r>
            <a:endParaRPr i="1" sz="1800">
              <a:solidFill>
                <a:srgbClr val="F2E33E"/>
              </a:solidFill>
            </a:endParaRPr>
          </a:p>
          <a:p>
            <a:pPr indent="-342900" lvl="0" marL="457200" rtl="0" algn="l">
              <a:lnSpc>
                <a:spcPct val="100000"/>
              </a:lnSpc>
              <a:spcBef>
                <a:spcPts val="0"/>
              </a:spcBef>
              <a:spcAft>
                <a:spcPts val="0"/>
              </a:spcAft>
              <a:buClr>
                <a:srgbClr val="F2E33E"/>
              </a:buClr>
              <a:buSzPts val="1800"/>
              <a:buChar char="●"/>
            </a:pPr>
            <a:r>
              <a:rPr lang="en-US" sz="1800">
                <a:solidFill>
                  <a:srgbClr val="F2E33E"/>
                </a:solidFill>
              </a:rPr>
              <a:t>Je bedenkt een onderzoeksvraag </a:t>
            </a:r>
            <a:r>
              <a:rPr i="1" lang="en-US" sz="1800">
                <a:solidFill>
                  <a:srgbClr val="F2E33E"/>
                </a:solidFill>
              </a:rPr>
              <a:t>(opdracht Bedenken onderzoeksvraag)</a:t>
            </a:r>
            <a:endParaRPr i="1" sz="1800">
              <a:solidFill>
                <a:srgbClr val="F2E33E"/>
              </a:solidFill>
            </a:endParaRPr>
          </a:p>
          <a:p>
            <a:pPr indent="0" lvl="0" marL="0" rtl="0" algn="l">
              <a:lnSpc>
                <a:spcPct val="115000"/>
              </a:lnSpc>
              <a:spcBef>
                <a:spcPts val="600"/>
              </a:spcBef>
              <a:spcAft>
                <a:spcPts val="600"/>
              </a:spcAft>
              <a:buClr>
                <a:schemeClr val="dk1"/>
              </a:buClr>
              <a:buSzPts val="1100"/>
              <a:buNone/>
            </a:pPr>
            <a:r>
              <a:t/>
            </a:r>
            <a:endParaRPr b="1" sz="1800">
              <a:solidFill>
                <a:srgbClr val="F2E33E"/>
              </a:solidFill>
            </a:endParaRPr>
          </a:p>
        </p:txBody>
      </p:sp>
      <p:cxnSp>
        <p:nvCxnSpPr>
          <p:cNvPr id="118" name="Google Shape;118;g13f699853d2_0_6"/>
          <p:cNvCxnSpPr/>
          <p:nvPr/>
        </p:nvCxnSpPr>
        <p:spPr>
          <a:xfrm>
            <a:off x="4472902" y="2169356"/>
            <a:ext cx="5382900" cy="0"/>
          </a:xfrm>
          <a:prstGeom prst="straightConnector1">
            <a:avLst/>
          </a:prstGeom>
          <a:noFill/>
          <a:ln cap="flat" cmpd="sng" w="47625">
            <a:solidFill>
              <a:schemeClr val="lt1"/>
            </a:solidFill>
            <a:prstDash val="solid"/>
            <a:miter lim="800000"/>
            <a:headEnd len="sm" w="sm" type="none"/>
            <a:tailEnd len="sm" w="sm" type="none"/>
          </a:ln>
        </p:spPr>
      </p:cxnSp>
      <p:pic>
        <p:nvPicPr>
          <p:cNvPr id="119" name="Google Shape;119;g13f699853d2_0_6"/>
          <p:cNvPicPr preferRelativeResize="0"/>
          <p:nvPr/>
        </p:nvPicPr>
        <p:blipFill rotWithShape="1">
          <a:blip r:embed="rId3">
            <a:alphaModFix/>
          </a:blip>
          <a:srcRect b="0" l="0" r="0" t="0"/>
          <a:stretch/>
        </p:blipFill>
        <p:spPr>
          <a:xfrm>
            <a:off x="339995" y="128910"/>
            <a:ext cx="3152481" cy="2627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23" name="Shape 123"/>
        <p:cNvGrpSpPr/>
        <p:nvPr/>
      </p:nvGrpSpPr>
      <p:grpSpPr>
        <a:xfrm>
          <a:off x="0" y="0"/>
          <a:ext cx="0" cy="0"/>
          <a:chOff x="0" y="0"/>
          <a:chExt cx="0" cy="0"/>
        </a:xfrm>
      </p:grpSpPr>
      <p:sp>
        <p:nvSpPr>
          <p:cNvPr id="124" name="Google Shape;124;g13f699853d2_0_30"/>
          <p:cNvSpPr txBox="1"/>
          <p:nvPr>
            <p:ph type="ctrTitle"/>
          </p:nvPr>
        </p:nvSpPr>
        <p:spPr>
          <a:xfrm>
            <a:off x="4472902" y="-410242"/>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Opdracht</a:t>
            </a:r>
            <a:endParaRPr b="1" sz="4800">
              <a:solidFill>
                <a:srgbClr val="F2E33E"/>
              </a:solidFill>
              <a:latin typeface="Calibri"/>
              <a:ea typeface="Calibri"/>
              <a:cs typeface="Calibri"/>
              <a:sym typeface="Calibri"/>
            </a:endParaRPr>
          </a:p>
        </p:txBody>
      </p:sp>
      <p:sp>
        <p:nvSpPr>
          <p:cNvPr id="125" name="Google Shape;125;g13f699853d2_0_30"/>
          <p:cNvSpPr txBox="1"/>
          <p:nvPr>
            <p:ph idx="1" type="subTitle"/>
          </p:nvPr>
        </p:nvSpPr>
        <p:spPr>
          <a:xfrm>
            <a:off x="1213100" y="2587574"/>
            <a:ext cx="9644400" cy="366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None/>
            </a:pPr>
            <a:r>
              <a:t/>
            </a:r>
            <a:endParaRPr b="1" sz="2000">
              <a:solidFill>
                <a:srgbClr val="F2E33E"/>
              </a:solidFill>
            </a:endParaRPr>
          </a:p>
          <a:p>
            <a:pPr indent="-342900" lvl="0" marL="457200" rtl="0" algn="l">
              <a:lnSpc>
                <a:spcPct val="100000"/>
              </a:lnSpc>
              <a:spcBef>
                <a:spcPts val="600"/>
              </a:spcBef>
              <a:spcAft>
                <a:spcPts val="0"/>
              </a:spcAft>
              <a:buClr>
                <a:srgbClr val="F2E33E"/>
              </a:buClr>
              <a:buSzPts val="1800"/>
              <a:buChar char="●"/>
            </a:pPr>
            <a:r>
              <a:rPr lang="en-US" sz="1800">
                <a:solidFill>
                  <a:srgbClr val="F2E33E"/>
                </a:solidFill>
              </a:rPr>
              <a:t>Je maakt opdrachten over hoe groot dingen eigenlijk zijn (opdracht fotoquiz en sprongen van 10 (optioneel)) </a:t>
            </a:r>
            <a:endParaRPr sz="1800">
              <a:solidFill>
                <a:srgbClr val="F2E33E"/>
              </a:solidFill>
            </a:endParaRPr>
          </a:p>
          <a:p>
            <a:pPr indent="0" lvl="0" marL="457200" rtl="0" algn="l">
              <a:lnSpc>
                <a:spcPct val="100000"/>
              </a:lnSpc>
              <a:spcBef>
                <a:spcPts val="600"/>
              </a:spcBef>
              <a:spcAft>
                <a:spcPts val="0"/>
              </a:spcAft>
              <a:buNone/>
            </a:pPr>
            <a:r>
              <a:t/>
            </a:r>
            <a:endParaRPr sz="1800">
              <a:solidFill>
                <a:srgbClr val="F2E33E"/>
              </a:solidFill>
            </a:endParaRPr>
          </a:p>
          <a:p>
            <a:pPr indent="0" lvl="0" marL="0" rtl="0" algn="l">
              <a:lnSpc>
                <a:spcPct val="115000"/>
              </a:lnSpc>
              <a:spcBef>
                <a:spcPts val="600"/>
              </a:spcBef>
              <a:spcAft>
                <a:spcPts val="600"/>
              </a:spcAft>
              <a:buClr>
                <a:schemeClr val="dk1"/>
              </a:buClr>
              <a:buSzPts val="1100"/>
              <a:buNone/>
            </a:pPr>
            <a:r>
              <a:t/>
            </a:r>
            <a:endParaRPr b="1" sz="1800">
              <a:solidFill>
                <a:srgbClr val="F2E33E"/>
              </a:solidFill>
            </a:endParaRPr>
          </a:p>
        </p:txBody>
      </p:sp>
      <p:cxnSp>
        <p:nvCxnSpPr>
          <p:cNvPr id="126" name="Google Shape;126;g13f699853d2_0_30"/>
          <p:cNvCxnSpPr/>
          <p:nvPr/>
        </p:nvCxnSpPr>
        <p:spPr>
          <a:xfrm>
            <a:off x="4472902" y="2169356"/>
            <a:ext cx="5382900" cy="0"/>
          </a:xfrm>
          <a:prstGeom prst="straightConnector1">
            <a:avLst/>
          </a:prstGeom>
          <a:noFill/>
          <a:ln cap="flat" cmpd="sng" w="47625">
            <a:solidFill>
              <a:schemeClr val="lt1"/>
            </a:solidFill>
            <a:prstDash val="solid"/>
            <a:miter lim="800000"/>
            <a:headEnd len="sm" w="sm" type="none"/>
            <a:tailEnd len="sm" w="sm" type="none"/>
          </a:ln>
        </p:spPr>
      </p:cxnSp>
      <p:pic>
        <p:nvPicPr>
          <p:cNvPr id="127" name="Google Shape;127;g13f699853d2_0_30"/>
          <p:cNvPicPr preferRelativeResize="0"/>
          <p:nvPr/>
        </p:nvPicPr>
        <p:blipFill rotWithShape="1">
          <a:blip r:embed="rId3">
            <a:alphaModFix/>
          </a:blip>
          <a:srcRect b="0" l="0" r="0" t="0"/>
          <a:stretch/>
        </p:blipFill>
        <p:spPr>
          <a:xfrm>
            <a:off x="339995" y="128910"/>
            <a:ext cx="3152481" cy="26276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0C0"/>
            </a:gs>
            <a:gs pos="47000">
              <a:srgbClr val="002060"/>
            </a:gs>
            <a:gs pos="100000">
              <a:srgbClr val="002060"/>
            </a:gs>
          </a:gsLst>
          <a:lin ang="8100000" scaled="0"/>
        </a:gradFill>
      </p:bgPr>
    </p:bg>
    <p:spTree>
      <p:nvGrpSpPr>
        <p:cNvPr id="131" name="Shape 131"/>
        <p:cNvGrpSpPr/>
        <p:nvPr/>
      </p:nvGrpSpPr>
      <p:grpSpPr>
        <a:xfrm>
          <a:off x="0" y="0"/>
          <a:ext cx="0" cy="0"/>
          <a:chOff x="0" y="0"/>
          <a:chExt cx="0" cy="0"/>
        </a:xfrm>
      </p:grpSpPr>
      <p:sp>
        <p:nvSpPr>
          <p:cNvPr id="132" name="Google Shape;132;p5"/>
          <p:cNvSpPr txBox="1"/>
          <p:nvPr>
            <p:ph type="ctrTitle"/>
          </p:nvPr>
        </p:nvSpPr>
        <p:spPr>
          <a:xfrm>
            <a:off x="2936891" y="310807"/>
            <a:ext cx="8689052" cy="75674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2E33E"/>
              </a:buClr>
              <a:buSzPts val="3600"/>
              <a:buFont typeface="Calibri"/>
              <a:buNone/>
            </a:pPr>
            <a:r>
              <a:rPr b="1" lang="en-US" sz="3600">
                <a:solidFill>
                  <a:srgbClr val="F2E33E"/>
                </a:solidFill>
                <a:latin typeface="Calibri"/>
                <a:ea typeface="Calibri"/>
                <a:cs typeface="Calibri"/>
                <a:sym typeface="Calibri"/>
              </a:rPr>
              <a:t>Wie was Antoni van Leeuwenhoek?</a:t>
            </a:r>
            <a:endParaRPr b="1" sz="3600">
              <a:solidFill>
                <a:srgbClr val="F2E33E"/>
              </a:solidFill>
              <a:latin typeface="Calibri"/>
              <a:ea typeface="Calibri"/>
              <a:cs typeface="Calibri"/>
              <a:sym typeface="Calibri"/>
            </a:endParaRPr>
          </a:p>
        </p:txBody>
      </p:sp>
      <p:sp>
        <p:nvSpPr>
          <p:cNvPr id="133" name="Google Shape;133;p5"/>
          <p:cNvSpPr txBox="1"/>
          <p:nvPr>
            <p:ph idx="1" type="subTitle"/>
          </p:nvPr>
        </p:nvSpPr>
        <p:spPr>
          <a:xfrm>
            <a:off x="5479831" y="1460631"/>
            <a:ext cx="5589804" cy="47348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None/>
            </a:pPr>
            <a:r>
              <a:rPr lang="en-US">
                <a:solidFill>
                  <a:schemeClr val="lt1"/>
                </a:solidFill>
                <a:extLst>
                  <a:ext uri="http://customooxmlschemas.google.com/">
                    <go:slidesCustomData xmlns:go="http://customooxmlschemas.google.com/" textRoundtripDataId="1"/>
                  </a:ext>
                </a:extLst>
              </a:rPr>
              <a:t>Leefde van 1632 – 1723 in Delft </a:t>
            </a:r>
            <a:endParaRPr>
              <a:extLst>
                <a:ext uri="http://customooxmlschemas.google.com/">
                  <go:slidesCustomData xmlns:go="http://customooxmlschemas.google.com/" textRoundtripDataId="2"/>
                </a:ext>
              </a:extLst>
            </a:endParaRPr>
          </a:p>
          <a:p>
            <a:pPr indent="0" lvl="0" marL="0" rtl="0" algn="ctr">
              <a:lnSpc>
                <a:spcPct val="100000"/>
              </a:lnSpc>
              <a:spcBef>
                <a:spcPts val="1000"/>
              </a:spcBef>
              <a:spcAft>
                <a:spcPts val="0"/>
              </a:spcAft>
              <a:buClr>
                <a:schemeClr val="lt1"/>
              </a:buClr>
              <a:buSzPts val="2400"/>
              <a:buNone/>
            </a:pPr>
            <a:r>
              <a:rPr lang="en-US">
                <a:solidFill>
                  <a:schemeClr val="lt1"/>
                </a:solidFill>
                <a:extLst>
                  <a:ext uri="http://customooxmlschemas.google.com/">
                    <go:slidesCustomData xmlns:go="http://customooxmlschemas.google.com/" textRoundtripDataId="3"/>
                  </a:ext>
                </a:extLst>
              </a:rPr>
              <a:t>Vader van zijn dochter Maria, verloor twee maal zijn vrouw</a:t>
            </a:r>
            <a:endParaRPr>
              <a:extLst>
                <a:ext uri="http://customooxmlschemas.google.com/">
                  <go:slidesCustomData xmlns:go="http://customooxmlschemas.google.com/" textRoundtripDataId="4"/>
                </a:ext>
              </a:extLst>
            </a:endParaRPr>
          </a:p>
          <a:p>
            <a:pPr indent="0" lvl="0" marL="0" rtl="0" algn="ctr">
              <a:lnSpc>
                <a:spcPct val="100000"/>
              </a:lnSpc>
              <a:spcBef>
                <a:spcPts val="1000"/>
              </a:spcBef>
              <a:spcAft>
                <a:spcPts val="0"/>
              </a:spcAft>
              <a:buClr>
                <a:schemeClr val="lt1"/>
              </a:buClr>
              <a:buSzPts val="2400"/>
              <a:buNone/>
            </a:pPr>
            <a:r>
              <a:rPr lang="en-US">
                <a:solidFill>
                  <a:schemeClr val="lt1"/>
                </a:solidFill>
                <a:extLst>
                  <a:ext uri="http://customooxmlschemas.google.com/">
                    <go:slidesCustomData xmlns:go="http://customooxmlschemas.google.com/" textRoundtripDataId="5"/>
                  </a:ext>
                </a:extLst>
              </a:rPr>
              <a:t>Handelaar in lakens (en gebruikte daarom al vergrootglazen)</a:t>
            </a:r>
            <a:endParaRPr>
              <a:extLst>
                <a:ext uri="http://customooxmlschemas.google.com/">
                  <go:slidesCustomData xmlns:go="http://customooxmlschemas.google.com/" textRoundtripDataId="6"/>
                </a:ext>
              </a:extLst>
            </a:endParaRPr>
          </a:p>
          <a:p>
            <a:pPr indent="0" lvl="0" marL="0" rtl="0" algn="ctr">
              <a:lnSpc>
                <a:spcPct val="100000"/>
              </a:lnSpc>
              <a:spcBef>
                <a:spcPts val="1000"/>
              </a:spcBef>
              <a:spcAft>
                <a:spcPts val="0"/>
              </a:spcAft>
              <a:buClr>
                <a:schemeClr val="lt1"/>
              </a:buClr>
              <a:buSzPts val="2400"/>
              <a:buNone/>
            </a:pPr>
            <a:r>
              <a:rPr lang="en-US">
                <a:solidFill>
                  <a:schemeClr val="lt1"/>
                </a:solidFill>
                <a:extLst>
                  <a:ext uri="http://customooxmlschemas.google.com/">
                    <go:slidesCustomData xmlns:go="http://customooxmlschemas.google.com/" textRoundtripDataId="7"/>
                  </a:ext>
                </a:extLst>
              </a:rPr>
              <a:t>Hij was welvarend (Gouden Eeuw) en belangrijk burger in Delft</a:t>
            </a:r>
            <a:endParaRPr>
              <a:extLst>
                <a:ext uri="http://customooxmlschemas.google.com/">
                  <go:slidesCustomData xmlns:go="http://customooxmlschemas.google.com/" textRoundtripDataId="8"/>
                </a:ext>
              </a:extLst>
            </a:endParaRPr>
          </a:p>
          <a:p>
            <a:pPr indent="0" lvl="0" marL="0" rtl="0" algn="ctr">
              <a:lnSpc>
                <a:spcPct val="100000"/>
              </a:lnSpc>
              <a:spcBef>
                <a:spcPts val="1000"/>
              </a:spcBef>
              <a:spcAft>
                <a:spcPts val="0"/>
              </a:spcAft>
              <a:buClr>
                <a:schemeClr val="lt1"/>
              </a:buClr>
              <a:buSzPts val="2400"/>
              <a:buNone/>
            </a:pPr>
            <a:r>
              <a:rPr lang="en-US">
                <a:solidFill>
                  <a:schemeClr val="lt1"/>
                </a:solidFill>
                <a:extLst>
                  <a:ext uri="http://customooxmlschemas.google.com/">
                    <go:slidesCustomData xmlns:go="http://customooxmlschemas.google.com/" textRoundtripDataId="9"/>
                  </a:ext>
                </a:extLst>
              </a:rPr>
              <a:t>En had tijd voor zijn hobby: kijken door  microscopen</a:t>
            </a:r>
            <a:endParaRPr>
              <a:extLst>
                <a:ext uri="http://customooxmlschemas.google.com/">
                  <go:slidesCustomData xmlns:go="http://customooxmlschemas.google.com/" textRoundtripDataId="10"/>
                </a:ext>
              </a:extLst>
            </a:endParaRPr>
          </a:p>
          <a:p>
            <a:pPr indent="0" lvl="0" marL="0" rtl="0" algn="ctr">
              <a:lnSpc>
                <a:spcPct val="100000"/>
              </a:lnSpc>
              <a:spcBef>
                <a:spcPts val="1000"/>
              </a:spcBef>
              <a:spcAft>
                <a:spcPts val="0"/>
              </a:spcAft>
              <a:buClr>
                <a:schemeClr val="lt1"/>
              </a:buClr>
              <a:buSzPts val="2400"/>
              <a:buNone/>
            </a:pPr>
            <a:r>
              <a:rPr lang="en-US">
                <a:solidFill>
                  <a:schemeClr val="lt1"/>
                </a:solidFill>
                <a:extLst>
                  <a:ext uri="http://customooxmlschemas.google.com/">
                    <go:slidesCustomData xmlns:go="http://customooxmlschemas.google.com/" textRoundtripDataId="11"/>
                  </a:ext>
                </a:extLst>
              </a:rPr>
              <a:t> Hij was handig, precies en nieuwsgierig en kon goed verbeelden en beschrijven!</a:t>
            </a:r>
            <a:endParaRPr/>
          </a:p>
          <a:p>
            <a:pPr indent="0" lvl="0" marL="0" rtl="0" algn="ctr">
              <a:lnSpc>
                <a:spcPct val="100000"/>
              </a:lnSpc>
              <a:spcBef>
                <a:spcPts val="1000"/>
              </a:spcBef>
              <a:spcAft>
                <a:spcPts val="0"/>
              </a:spcAft>
              <a:buClr>
                <a:schemeClr val="dk1"/>
              </a:buClr>
              <a:buSzPts val="2400"/>
              <a:buNone/>
            </a:pPr>
            <a:r>
              <a:t/>
            </a:r>
            <a:endParaRPr>
              <a:solidFill>
                <a:schemeClr val="lt1"/>
              </a:solidFill>
            </a:endParaRPr>
          </a:p>
        </p:txBody>
      </p:sp>
      <p:cxnSp>
        <p:nvCxnSpPr>
          <p:cNvPr id="134" name="Google Shape;134;p5"/>
          <p:cNvCxnSpPr/>
          <p:nvPr/>
        </p:nvCxnSpPr>
        <p:spPr>
          <a:xfrm>
            <a:off x="2977427" y="1012000"/>
            <a:ext cx="8595960" cy="0"/>
          </a:xfrm>
          <a:prstGeom prst="straightConnector1">
            <a:avLst/>
          </a:prstGeom>
          <a:noFill/>
          <a:ln cap="flat" cmpd="sng" w="25400">
            <a:solidFill>
              <a:schemeClr val="lt1"/>
            </a:solidFill>
            <a:prstDash val="solid"/>
            <a:miter lim="800000"/>
            <a:headEnd len="sm" w="sm" type="none"/>
            <a:tailEnd len="sm" w="sm" type="none"/>
          </a:ln>
        </p:spPr>
      </p:cxnSp>
      <p:pic>
        <p:nvPicPr>
          <p:cNvPr id="135" name="Google Shape;135;p5"/>
          <p:cNvPicPr preferRelativeResize="0"/>
          <p:nvPr/>
        </p:nvPicPr>
        <p:blipFill rotWithShape="1">
          <a:blip r:embed="rId3">
            <a:alphaModFix/>
          </a:blip>
          <a:srcRect b="0" l="0" r="0" t="0"/>
          <a:stretch/>
        </p:blipFill>
        <p:spPr>
          <a:xfrm>
            <a:off x="273425" y="221880"/>
            <a:ext cx="1697880" cy="1415194"/>
          </a:xfrm>
          <a:prstGeom prst="rect">
            <a:avLst/>
          </a:prstGeom>
          <a:noFill/>
          <a:ln>
            <a:noFill/>
          </a:ln>
        </p:spPr>
      </p:pic>
      <p:pic>
        <p:nvPicPr>
          <p:cNvPr descr="Afbeelding met tekst, persoon&#10;&#10;Automatisch gegenereerde beschrijving" id="136" name="Google Shape;136;p5"/>
          <p:cNvPicPr preferRelativeResize="0"/>
          <p:nvPr/>
        </p:nvPicPr>
        <p:blipFill rotWithShape="1">
          <a:blip r:embed="rId4">
            <a:alphaModFix/>
          </a:blip>
          <a:srcRect b="0" l="0" r="0" t="0"/>
          <a:stretch/>
        </p:blipFill>
        <p:spPr>
          <a:xfrm>
            <a:off x="2977427" y="1382003"/>
            <a:ext cx="1943674" cy="2698583"/>
          </a:xfrm>
          <a:prstGeom prst="rect">
            <a:avLst/>
          </a:prstGeom>
          <a:noFill/>
          <a:ln>
            <a:noFill/>
          </a:ln>
        </p:spPr>
      </p:pic>
      <p:pic>
        <p:nvPicPr>
          <p:cNvPr id="137" name="Google Shape;137;p5"/>
          <p:cNvPicPr preferRelativeResize="0"/>
          <p:nvPr/>
        </p:nvPicPr>
        <p:blipFill rotWithShape="1">
          <a:blip r:embed="rId5">
            <a:alphaModFix/>
          </a:blip>
          <a:srcRect b="0" l="0" r="0" t="0"/>
          <a:stretch/>
        </p:blipFill>
        <p:spPr>
          <a:xfrm>
            <a:off x="726925" y="2359892"/>
            <a:ext cx="1971137" cy="1552270"/>
          </a:xfrm>
          <a:prstGeom prst="rect">
            <a:avLst/>
          </a:prstGeom>
          <a:noFill/>
          <a:ln>
            <a:noFill/>
          </a:ln>
        </p:spPr>
      </p:pic>
      <p:pic>
        <p:nvPicPr>
          <p:cNvPr descr="Afbeelding met persoon&#10;&#10;Automatisch gegenereerde beschrijving" id="138" name="Google Shape;138;p5"/>
          <p:cNvPicPr preferRelativeResize="0"/>
          <p:nvPr/>
        </p:nvPicPr>
        <p:blipFill rotWithShape="1">
          <a:blip r:embed="rId6">
            <a:alphaModFix/>
          </a:blip>
          <a:srcRect b="0" l="0" r="0" t="0"/>
          <a:stretch/>
        </p:blipFill>
        <p:spPr>
          <a:xfrm>
            <a:off x="358123" y="4196751"/>
            <a:ext cx="1953274" cy="1990581"/>
          </a:xfrm>
          <a:prstGeom prst="rect">
            <a:avLst/>
          </a:prstGeom>
          <a:noFill/>
          <a:ln>
            <a:noFill/>
          </a:ln>
        </p:spPr>
      </p:pic>
      <p:pic>
        <p:nvPicPr>
          <p:cNvPr id="139" name="Google Shape;139;p5"/>
          <p:cNvPicPr preferRelativeResize="0"/>
          <p:nvPr/>
        </p:nvPicPr>
        <p:blipFill rotWithShape="1">
          <a:blip r:embed="rId7">
            <a:alphaModFix/>
          </a:blip>
          <a:srcRect b="0" l="0" r="0" t="0"/>
          <a:stretch/>
        </p:blipFill>
        <p:spPr>
          <a:xfrm>
            <a:off x="2575837" y="4261176"/>
            <a:ext cx="1822231" cy="1214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70C0"/>
            </a:gs>
            <a:gs pos="47000">
              <a:srgbClr val="002060"/>
            </a:gs>
            <a:gs pos="100000">
              <a:srgbClr val="002060"/>
            </a:gs>
          </a:gsLst>
          <a:lin ang="8100019" scaled="0"/>
        </a:gradFill>
      </p:bgPr>
    </p:bg>
    <p:spTree>
      <p:nvGrpSpPr>
        <p:cNvPr id="143" name="Shape 143"/>
        <p:cNvGrpSpPr/>
        <p:nvPr/>
      </p:nvGrpSpPr>
      <p:grpSpPr>
        <a:xfrm>
          <a:off x="0" y="0"/>
          <a:ext cx="0" cy="0"/>
          <a:chOff x="0" y="0"/>
          <a:chExt cx="0" cy="0"/>
        </a:xfrm>
      </p:grpSpPr>
      <p:sp>
        <p:nvSpPr>
          <p:cNvPr id="144" name="Google Shape;144;g13f699853d2_0_13"/>
          <p:cNvSpPr txBox="1"/>
          <p:nvPr>
            <p:ph type="ctrTitle"/>
          </p:nvPr>
        </p:nvSpPr>
        <p:spPr>
          <a:xfrm>
            <a:off x="2936891" y="310807"/>
            <a:ext cx="8689200" cy="7566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rgbClr val="F2E33E"/>
              </a:buClr>
              <a:buSzPct val="100000"/>
              <a:buFont typeface="Calibri"/>
              <a:buNone/>
            </a:pPr>
            <a:r>
              <a:rPr b="1" lang="en-US" sz="3600">
                <a:solidFill>
                  <a:srgbClr val="F2E33E"/>
                </a:solidFill>
              </a:rPr>
              <a:t>Wat maakt </a:t>
            </a:r>
            <a:r>
              <a:rPr b="1" lang="en-US" sz="3600">
                <a:solidFill>
                  <a:srgbClr val="F2E33E"/>
                </a:solidFill>
                <a:latin typeface="Calibri"/>
                <a:ea typeface="Calibri"/>
                <a:cs typeface="Calibri"/>
                <a:sym typeface="Calibri"/>
              </a:rPr>
              <a:t>Antoni van Leeuwenhoek </a:t>
            </a:r>
            <a:r>
              <a:rPr b="1" lang="en-US" sz="3600">
                <a:solidFill>
                  <a:srgbClr val="F2E33E"/>
                </a:solidFill>
              </a:rPr>
              <a:t>bijzonder?</a:t>
            </a:r>
            <a:endParaRPr b="1" sz="3600">
              <a:solidFill>
                <a:srgbClr val="F2E33E"/>
              </a:solidFill>
              <a:latin typeface="Calibri"/>
              <a:ea typeface="Calibri"/>
              <a:cs typeface="Calibri"/>
              <a:sym typeface="Calibri"/>
            </a:endParaRPr>
          </a:p>
        </p:txBody>
      </p:sp>
      <p:sp>
        <p:nvSpPr>
          <p:cNvPr id="145" name="Google Shape;145;g13f699853d2_0_13"/>
          <p:cNvSpPr txBox="1"/>
          <p:nvPr>
            <p:ph idx="1" type="subTitle"/>
          </p:nvPr>
        </p:nvSpPr>
        <p:spPr>
          <a:xfrm>
            <a:off x="5479831" y="1460631"/>
            <a:ext cx="5589900" cy="4734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900">
                <a:solidFill>
                  <a:srgbClr val="F2E33E"/>
                </a:solidFill>
                <a:latin typeface="Libre Franklin"/>
                <a:ea typeface="Libre Franklin"/>
                <a:cs typeface="Libre Franklin"/>
                <a:sym typeface="Libre Franklin"/>
              </a:rPr>
              <a:t>Van Leeuwenhoek was de eerste mens die een wereld zag die je niet kunt zien met je blote oog. Hij zag bijvoorbeeld als eerste superkleine diertjes (later werden dat bacteriën genoemd) maar had nog geen idee wat dat waren. Daarvoor gebruikte hij een lens die hij zelf had gemaakt. </a:t>
            </a:r>
            <a:endParaRPr sz="3100">
              <a:solidFill>
                <a:srgbClr val="F2E33E"/>
              </a:solidFill>
            </a:endParaRPr>
          </a:p>
        </p:txBody>
      </p:sp>
      <p:cxnSp>
        <p:nvCxnSpPr>
          <p:cNvPr id="146" name="Google Shape;146;g13f699853d2_0_13"/>
          <p:cNvCxnSpPr/>
          <p:nvPr/>
        </p:nvCxnSpPr>
        <p:spPr>
          <a:xfrm>
            <a:off x="2977427" y="1012000"/>
            <a:ext cx="8595900" cy="0"/>
          </a:xfrm>
          <a:prstGeom prst="straightConnector1">
            <a:avLst/>
          </a:prstGeom>
          <a:noFill/>
          <a:ln cap="flat" cmpd="sng" w="25400">
            <a:solidFill>
              <a:schemeClr val="lt1"/>
            </a:solidFill>
            <a:prstDash val="solid"/>
            <a:miter lim="800000"/>
            <a:headEnd len="sm" w="sm" type="none"/>
            <a:tailEnd len="sm" w="sm" type="none"/>
          </a:ln>
        </p:spPr>
      </p:cxnSp>
      <p:pic>
        <p:nvPicPr>
          <p:cNvPr id="147" name="Google Shape;147;g13f699853d2_0_13"/>
          <p:cNvPicPr preferRelativeResize="0"/>
          <p:nvPr/>
        </p:nvPicPr>
        <p:blipFill rotWithShape="1">
          <a:blip r:embed="rId3">
            <a:alphaModFix/>
          </a:blip>
          <a:srcRect b="0" l="0" r="0" t="0"/>
          <a:stretch/>
        </p:blipFill>
        <p:spPr>
          <a:xfrm>
            <a:off x="273425" y="221880"/>
            <a:ext cx="1697880" cy="1415195"/>
          </a:xfrm>
          <a:prstGeom prst="rect">
            <a:avLst/>
          </a:prstGeom>
          <a:noFill/>
          <a:ln>
            <a:noFill/>
          </a:ln>
        </p:spPr>
      </p:pic>
      <p:pic>
        <p:nvPicPr>
          <p:cNvPr descr="Afbeelding met tekst, persoon&#10;&#10;Automatisch gegenereerde beschrijving" id="148" name="Google Shape;148;g13f699853d2_0_13"/>
          <p:cNvPicPr preferRelativeResize="0"/>
          <p:nvPr/>
        </p:nvPicPr>
        <p:blipFill rotWithShape="1">
          <a:blip r:embed="rId4">
            <a:alphaModFix/>
          </a:blip>
          <a:srcRect b="0" l="0" r="0" t="0"/>
          <a:stretch/>
        </p:blipFill>
        <p:spPr>
          <a:xfrm>
            <a:off x="2977427" y="1382003"/>
            <a:ext cx="1943674" cy="2698583"/>
          </a:xfrm>
          <a:prstGeom prst="rect">
            <a:avLst/>
          </a:prstGeom>
          <a:noFill/>
          <a:ln>
            <a:noFill/>
          </a:ln>
        </p:spPr>
      </p:pic>
      <p:pic>
        <p:nvPicPr>
          <p:cNvPr id="149" name="Google Shape;149;g13f699853d2_0_13"/>
          <p:cNvPicPr preferRelativeResize="0"/>
          <p:nvPr/>
        </p:nvPicPr>
        <p:blipFill rotWithShape="1">
          <a:blip r:embed="rId5">
            <a:alphaModFix/>
          </a:blip>
          <a:srcRect b="0" l="0" r="0" t="0"/>
          <a:stretch/>
        </p:blipFill>
        <p:spPr>
          <a:xfrm>
            <a:off x="726925" y="2359892"/>
            <a:ext cx="1971137" cy="1552270"/>
          </a:xfrm>
          <a:prstGeom prst="rect">
            <a:avLst/>
          </a:prstGeom>
          <a:noFill/>
          <a:ln>
            <a:noFill/>
          </a:ln>
        </p:spPr>
      </p:pic>
      <p:pic>
        <p:nvPicPr>
          <p:cNvPr descr="Afbeelding met persoon&#10;&#10;Automatisch gegenereerde beschrijving" id="150" name="Google Shape;150;g13f699853d2_0_13"/>
          <p:cNvPicPr preferRelativeResize="0"/>
          <p:nvPr/>
        </p:nvPicPr>
        <p:blipFill rotWithShape="1">
          <a:blip r:embed="rId6">
            <a:alphaModFix/>
          </a:blip>
          <a:srcRect b="0" l="0" r="0" t="0"/>
          <a:stretch/>
        </p:blipFill>
        <p:spPr>
          <a:xfrm>
            <a:off x="358123" y="4196751"/>
            <a:ext cx="1953273" cy="1990579"/>
          </a:xfrm>
          <a:prstGeom prst="rect">
            <a:avLst/>
          </a:prstGeom>
          <a:noFill/>
          <a:ln>
            <a:noFill/>
          </a:ln>
        </p:spPr>
      </p:pic>
      <p:pic>
        <p:nvPicPr>
          <p:cNvPr id="151" name="Google Shape;151;g13f699853d2_0_13"/>
          <p:cNvPicPr preferRelativeResize="0"/>
          <p:nvPr/>
        </p:nvPicPr>
        <p:blipFill rotWithShape="1">
          <a:blip r:embed="rId7">
            <a:alphaModFix/>
          </a:blip>
          <a:srcRect b="0" l="0" r="0" t="0"/>
          <a:stretch/>
        </p:blipFill>
        <p:spPr>
          <a:xfrm>
            <a:off x="2575837" y="4261176"/>
            <a:ext cx="1822230" cy="12148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2D050"/>
            </a:gs>
            <a:gs pos="100000">
              <a:srgbClr val="002060"/>
            </a:gs>
          </a:gsLst>
          <a:lin ang="8100019" scaled="0"/>
        </a:gradFill>
      </p:bgPr>
    </p:bg>
    <p:spTree>
      <p:nvGrpSpPr>
        <p:cNvPr id="155" name="Shape 155"/>
        <p:cNvGrpSpPr/>
        <p:nvPr/>
      </p:nvGrpSpPr>
      <p:grpSpPr>
        <a:xfrm>
          <a:off x="0" y="0"/>
          <a:ext cx="0" cy="0"/>
          <a:chOff x="0" y="0"/>
          <a:chExt cx="0" cy="0"/>
        </a:xfrm>
      </p:grpSpPr>
      <p:sp>
        <p:nvSpPr>
          <p:cNvPr id="156" name="Google Shape;156;g13f699853d2_0_37"/>
          <p:cNvSpPr txBox="1"/>
          <p:nvPr>
            <p:ph type="ctrTitle"/>
          </p:nvPr>
        </p:nvSpPr>
        <p:spPr>
          <a:xfrm>
            <a:off x="4472902" y="-410242"/>
            <a:ext cx="9144000" cy="238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2E33E"/>
              </a:buClr>
              <a:buSzPts val="4800"/>
              <a:buFont typeface="Calibri"/>
              <a:buNone/>
            </a:pPr>
            <a:r>
              <a:rPr b="1" lang="en-US" sz="4800">
                <a:solidFill>
                  <a:srgbClr val="F2E33E"/>
                </a:solidFill>
              </a:rPr>
              <a:t>Opdracht</a:t>
            </a:r>
            <a:endParaRPr b="1" sz="4800">
              <a:solidFill>
                <a:srgbClr val="F2E33E"/>
              </a:solidFill>
              <a:latin typeface="Calibri"/>
              <a:ea typeface="Calibri"/>
              <a:cs typeface="Calibri"/>
              <a:sym typeface="Calibri"/>
            </a:endParaRPr>
          </a:p>
        </p:txBody>
      </p:sp>
      <p:sp>
        <p:nvSpPr>
          <p:cNvPr id="157" name="Google Shape;157;g13f699853d2_0_37"/>
          <p:cNvSpPr txBox="1"/>
          <p:nvPr>
            <p:ph idx="1" type="subTitle"/>
          </p:nvPr>
        </p:nvSpPr>
        <p:spPr>
          <a:xfrm>
            <a:off x="1213100" y="2587574"/>
            <a:ext cx="9644400" cy="366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None/>
            </a:pPr>
            <a:r>
              <a:t/>
            </a:r>
            <a:endParaRPr b="1" sz="2000">
              <a:solidFill>
                <a:srgbClr val="F2E33E"/>
              </a:solidFill>
            </a:endParaRPr>
          </a:p>
          <a:p>
            <a:pPr indent="-342900" lvl="0" marL="457200" rtl="0" algn="l">
              <a:lnSpc>
                <a:spcPct val="100000"/>
              </a:lnSpc>
              <a:spcBef>
                <a:spcPts val="600"/>
              </a:spcBef>
              <a:spcAft>
                <a:spcPts val="0"/>
              </a:spcAft>
              <a:buClr>
                <a:srgbClr val="F2E33E"/>
              </a:buClr>
              <a:buSzPts val="1800"/>
              <a:buChar char="●"/>
            </a:pPr>
            <a:r>
              <a:rPr lang="en-US" sz="1800">
                <a:solidFill>
                  <a:srgbClr val="F2E33E"/>
                </a:solidFill>
              </a:rPr>
              <a:t>Je gaat je</a:t>
            </a:r>
            <a:r>
              <a:rPr lang="en-US" sz="1800">
                <a:solidFill>
                  <a:srgbClr val="F2E33E"/>
                </a:solidFill>
                <a:extLst>
                  <a:ext uri="http://customooxmlschemas.google.com/">
                    <go:slidesCustomData xmlns:go="http://customooxmlschemas.google.com/" textRoundtripDataId="12"/>
                  </a:ext>
                </a:extLst>
              </a:rPr>
              <a:t> </a:t>
            </a:r>
            <a:r>
              <a:rPr lang="en-US" sz="1800">
                <a:solidFill>
                  <a:srgbClr val="F2E33E"/>
                </a:solidFill>
                <a:extLst>
                  <a:ext uri="http://customooxmlschemas.google.com/">
                    <go:slidesCustomData xmlns:go="http://customooxmlschemas.google.com/" textRoundtripDataId="13"/>
                  </a:ext>
                </a:extLst>
              </a:rPr>
              <a:t>eigen microscoop maken</a:t>
            </a:r>
            <a:endParaRPr sz="1800">
              <a:solidFill>
                <a:srgbClr val="F2E33E"/>
              </a:solidFill>
            </a:endParaRPr>
          </a:p>
          <a:p>
            <a:pPr indent="0" lvl="0" marL="0" rtl="0" algn="l">
              <a:lnSpc>
                <a:spcPct val="115000"/>
              </a:lnSpc>
              <a:spcBef>
                <a:spcPts val="600"/>
              </a:spcBef>
              <a:spcAft>
                <a:spcPts val="600"/>
              </a:spcAft>
              <a:buClr>
                <a:schemeClr val="dk1"/>
              </a:buClr>
              <a:buSzPts val="1100"/>
              <a:buNone/>
            </a:pPr>
            <a:r>
              <a:t/>
            </a:r>
            <a:endParaRPr b="1" sz="1800">
              <a:solidFill>
                <a:srgbClr val="F2E33E"/>
              </a:solidFill>
            </a:endParaRPr>
          </a:p>
        </p:txBody>
      </p:sp>
      <p:cxnSp>
        <p:nvCxnSpPr>
          <p:cNvPr id="158" name="Google Shape;158;g13f699853d2_0_37"/>
          <p:cNvCxnSpPr/>
          <p:nvPr/>
        </p:nvCxnSpPr>
        <p:spPr>
          <a:xfrm>
            <a:off x="4472902" y="2169356"/>
            <a:ext cx="5382900" cy="0"/>
          </a:xfrm>
          <a:prstGeom prst="straightConnector1">
            <a:avLst/>
          </a:prstGeom>
          <a:noFill/>
          <a:ln cap="flat" cmpd="sng" w="47625">
            <a:solidFill>
              <a:schemeClr val="lt1"/>
            </a:solidFill>
            <a:prstDash val="solid"/>
            <a:miter lim="800000"/>
            <a:headEnd len="sm" w="sm" type="none"/>
            <a:tailEnd len="sm" w="sm" type="none"/>
          </a:ln>
        </p:spPr>
      </p:cxnSp>
      <p:pic>
        <p:nvPicPr>
          <p:cNvPr id="159" name="Google Shape;159;g13f699853d2_0_37"/>
          <p:cNvPicPr preferRelativeResize="0"/>
          <p:nvPr/>
        </p:nvPicPr>
        <p:blipFill rotWithShape="1">
          <a:blip r:embed="rId4">
            <a:alphaModFix/>
          </a:blip>
          <a:srcRect b="0" l="0" r="0" t="0"/>
          <a:stretch/>
        </p:blipFill>
        <p:spPr>
          <a:xfrm>
            <a:off x="339995" y="128910"/>
            <a:ext cx="3152481" cy="26276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2022-04-21T08:30:25Z</dcterms:created>
  <dc:creator>Parkers Studio</dc:creator>
</cp:coreProperties>
</file>